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63" r:id="rId2"/>
  </p:sldMasterIdLst>
  <p:notesMasterIdLst>
    <p:notesMasterId r:id="rId17"/>
  </p:notesMasterIdLst>
  <p:sldIdLst>
    <p:sldId id="256" r:id="rId3"/>
    <p:sldId id="258" r:id="rId4"/>
    <p:sldId id="339" r:id="rId5"/>
    <p:sldId id="346" r:id="rId6"/>
    <p:sldId id="340" r:id="rId7"/>
    <p:sldId id="342" r:id="rId8"/>
    <p:sldId id="344" r:id="rId9"/>
    <p:sldId id="347" r:id="rId10"/>
    <p:sldId id="348" r:id="rId11"/>
    <p:sldId id="349" r:id="rId12"/>
    <p:sldId id="350" r:id="rId13"/>
    <p:sldId id="351" r:id="rId14"/>
    <p:sldId id="352" r:id="rId15"/>
    <p:sldId id="34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>
          <p15:clr>
            <a:srgbClr val="A4A3A4"/>
          </p15:clr>
        </p15:guide>
        <p15:guide id="2" orient="horz" pos="1434">
          <p15:clr>
            <a:srgbClr val="A4A3A4"/>
          </p15:clr>
        </p15:guide>
        <p15:guide id="3" orient="horz" pos="3022">
          <p15:clr>
            <a:srgbClr val="A4A3A4"/>
          </p15:clr>
        </p15:guide>
        <p15:guide id="4" pos="431">
          <p15:clr>
            <a:srgbClr val="A4A3A4"/>
          </p15:clr>
        </p15:guide>
        <p15:guide id="5" pos="1973">
          <p15:clr>
            <a:srgbClr val="A4A3A4"/>
          </p15:clr>
        </p15:guide>
        <p15:guide id="6" pos="2880">
          <p15:clr>
            <a:srgbClr val="A4A3A4"/>
          </p15:clr>
        </p15:guide>
        <p15:guide id="7" pos="5329">
          <p15:clr>
            <a:srgbClr val="A4A3A4"/>
          </p15:clr>
        </p15:guide>
        <p15:guide id="8" pos="5148">
          <p15:clr>
            <a:srgbClr val="A4A3A4"/>
          </p15:clr>
        </p15:guide>
        <p15:guide id="9" pos="1111">
          <p15:clr>
            <a:srgbClr val="A4A3A4"/>
          </p15:clr>
        </p15:guide>
        <p15:guide id="10" pos="3787">
          <p15:clr>
            <a:srgbClr val="A4A3A4"/>
          </p15:clr>
        </p15:guide>
        <p15:guide id="11" pos="47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81"/>
    <a:srgbClr val="FADDC1"/>
    <a:srgbClr val="8CFD5F"/>
    <a:srgbClr val="BA8CDC"/>
    <a:srgbClr val="D77373"/>
    <a:srgbClr val="CCCCFF"/>
    <a:srgbClr val="0066CC"/>
    <a:srgbClr val="0099CC"/>
    <a:srgbClr val="3366CC"/>
    <a:srgbClr val="00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5" autoAdjust="0"/>
    <p:restoredTop sz="90208" autoAdjust="0"/>
  </p:normalViewPr>
  <p:slideViewPr>
    <p:cSldViewPr>
      <p:cViewPr varScale="1">
        <p:scale>
          <a:sx n="78" d="100"/>
          <a:sy n="78" d="100"/>
        </p:scale>
        <p:origin x="1694" y="58"/>
      </p:cViewPr>
      <p:guideLst>
        <p:guide orient="horz" pos="2251"/>
        <p:guide orient="horz" pos="1434"/>
        <p:guide orient="horz" pos="3022"/>
        <p:guide pos="431"/>
        <p:guide pos="1973"/>
        <p:guide pos="2880"/>
        <p:guide pos="5329"/>
        <p:guide pos="5148"/>
        <p:guide pos="1111"/>
        <p:guide pos="3787"/>
        <p:guide pos="47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872E7-1F3B-4474-86CC-7F1AA993946F}" type="datetimeFigureOut">
              <a:rPr lang="ko-KR" altLang="en-US" smtClean="0"/>
              <a:pPr/>
              <a:t>2024-01-08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6096C-C8E9-4554-9AA8-13F50A35DEA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5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479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055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153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76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986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107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963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03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033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442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949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475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페이지 목차 중에서 프로젝트 개요부터</a:t>
            </a:r>
            <a:r>
              <a:rPr lang="ko-KR" altLang="en-US" baseline="0" dirty="0"/>
              <a:t> 개발환경 까지 작성해 주세요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098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E6096C-C8E9-4554-9AA8-13F50A35DEA3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315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4498-B991-4F84-9242-FEE4D09C870D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53944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156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0296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3591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624" y="3118104"/>
            <a:ext cx="7781544" cy="1470025"/>
          </a:xfr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59152"/>
            <a:ext cx="8211312" cy="6858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4498-B991-4F84-9242-FEE4D09C870D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04169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A001-F457-4514-877C-731DD0A1DCF4}" type="slidenum">
              <a:rPr lang="en-US" altLang="ko-KR" smtClean="0"/>
              <a:pPr/>
              <a:t>‹#›</a:t>
            </a:fld>
            <a:r>
              <a:rPr lang="en-US" altLang="ko-KR"/>
              <a:t> / 17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55355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4690872" cy="74066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67004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57200" y="3813048"/>
            <a:ext cx="7772400" cy="1143000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4529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35987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57200" y="1627632"/>
            <a:ext cx="4040188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860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4645025" y="1627632"/>
            <a:ext cx="4041775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860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98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197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 bwMode="gray">
          <a:xfrm>
            <a:off x="0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 bwMode="gray">
          <a:xfrm>
            <a:off x="8842248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391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548640"/>
            <a:ext cx="7699248" cy="93268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2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0952" y="1645920"/>
            <a:ext cx="2816352" cy="44805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1645920"/>
            <a:ext cx="4800600" cy="44805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6352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A001-F457-4514-877C-731DD0A1DCF4}" type="slidenum">
              <a:rPr lang="en-US" altLang="ko-KR" smtClean="0"/>
              <a:pPr/>
              <a:t>‹#›</a:t>
            </a:fld>
            <a:r>
              <a:rPr lang="en-US" altLang="ko-KR"/>
              <a:t> / 17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40706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368" y="658368"/>
            <a:ext cx="5486400" cy="822960"/>
          </a:xfr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2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1792224" y="1618488"/>
            <a:ext cx="5486400" cy="3639312"/>
          </a:xfrm>
          <a:solidFill>
            <a:srgbClr val="F8F8F8"/>
          </a:solidFill>
          <a:ln w="76200" cmpd="sng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3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24" y="5413248"/>
            <a:ext cx="5486400" cy="987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1430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7693074" cy="452596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5840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 rot="5400000">
            <a:off x="4572000" y="2350008"/>
            <a:ext cx="6519672" cy="181051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6553200" y="6135624"/>
            <a:ext cx="987552" cy="72237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8606181" y="1379355"/>
            <a:ext cx="539496" cy="1463040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8604504" y="0"/>
            <a:ext cx="539496" cy="18288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1152" y="274637"/>
            <a:ext cx="1673352" cy="585216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327648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57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63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076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708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857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92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414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344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graphicFrame>
        <p:nvGraphicFramePr>
          <p:cNvPr id="7" name="Object 15">
            <a:extLst>
              <a:ext uri="{FF2B5EF4-FFF2-40B4-BE49-F238E27FC236}">
                <a16:creationId xmlns:a16="http://schemas.microsoft.com/office/drawing/2014/main" id="{A85F7A03-C366-B821-157F-79F8F1810880}"/>
              </a:ext>
            </a:extLst>
          </p:cNvPr>
          <p:cNvGraphicFramePr>
            <a:graphicFrameLocks noChangeAspect="1"/>
          </p:cNvGraphicFramePr>
          <p:nvPr userDrawn="1"/>
        </p:nvGraphicFramePr>
        <p:xfrm>
          <a:off x="0" y="0"/>
          <a:ext cx="9144000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6750000" imgH="1165000" progId="">
                  <p:embed/>
                </p:oleObj>
              </mc:Choice>
              <mc:Fallback>
                <p:oleObj name="Image" r:id="rId13" imgW="6750000" imgH="1165000" progId="">
                  <p:embed/>
                  <p:pic>
                    <p:nvPicPr>
                      <p:cNvPr id="11" name="Object 15">
                        <a:extLst>
                          <a:ext uri="{FF2B5EF4-FFF2-40B4-BE49-F238E27FC236}">
                            <a16:creationId xmlns:a16="http://schemas.microsoft.com/office/drawing/2014/main" id="{7C22FD80-E35D-F225-B8FD-F6EE6572F94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98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58089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4D4D4D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B2B2B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6407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402336"/>
            <a:ext cx="8686800" cy="109728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8165592" y="996696"/>
            <a:ext cx="978408" cy="896112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783080" y="0"/>
            <a:ext cx="1947672" cy="539496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432304" cy="53949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9496"/>
            <a:ext cx="8229600" cy="96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70448" y="6537960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2152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graphicFrame>
        <p:nvGraphicFramePr>
          <p:cNvPr id="11" name="Object 15">
            <a:extLst>
              <a:ext uri="{FF2B5EF4-FFF2-40B4-BE49-F238E27FC236}">
                <a16:creationId xmlns:a16="http://schemas.microsoft.com/office/drawing/2014/main" id="{D1FC3FD2-15E3-20E9-BB87-0965F44CC5BF}"/>
              </a:ext>
            </a:extLst>
          </p:cNvPr>
          <p:cNvGraphicFramePr>
            <a:graphicFrameLocks noChangeAspect="1"/>
          </p:cNvGraphicFramePr>
          <p:nvPr userDrawn="1"/>
        </p:nvGraphicFramePr>
        <p:xfrm>
          <a:off x="0" y="0"/>
          <a:ext cx="9144000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6750000" imgH="1165000" progId="">
                  <p:embed/>
                </p:oleObj>
              </mc:Choice>
              <mc:Fallback>
                <p:oleObj name="Image" r:id="rId13" imgW="6750000" imgH="1165000" progId="">
                  <p:embed/>
                  <p:pic>
                    <p:nvPicPr>
                      <p:cNvPr id="10" name="Object 15">
                        <a:extLst>
                          <a:ext uri="{FF2B5EF4-FFF2-40B4-BE49-F238E27FC236}">
                            <a16:creationId xmlns:a16="http://schemas.microsoft.com/office/drawing/2014/main" id="{31370440-DD32-AE54-3AE7-ADAD823DF8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98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58089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4D4D4D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B2B2B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1906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90000"/>
        <a:buFont typeface="Wingdings 3" pitchFamily="18" charset="2"/>
        <a:buChar char="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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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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3200" b="1" dirty="0" err="1">
                <a:latin typeface="HY견고딕" pitchFamily="18" charset="-127"/>
                <a:ea typeface="HY견고딕" pitchFamily="18" charset="-127"/>
              </a:rPr>
              <a:t>Zombie_Run</a:t>
            </a:r>
            <a:endParaRPr lang="en-US" altLang="ko-KR" sz="3200" b="1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 bwMode="auto">
          <a:xfrm>
            <a:off x="5220072" y="5209277"/>
            <a:ext cx="3456384" cy="120892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altLang="ko-KR" sz="2400" b="1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6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구성원</a:t>
            </a:r>
            <a:r>
              <a:rPr lang="en-US" altLang="ko-KR" sz="16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kumimoji="0" lang="ko-KR" altLang="en-US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강창민</a:t>
            </a:r>
            <a:r>
              <a:rPr kumimoji="0" lang="en-US" altLang="ko-KR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</a:t>
            </a:r>
            <a:r>
              <a:rPr kumimoji="0" lang="ko-KR" altLang="en-US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kumimoji="0" lang="ko-KR" altLang="en-US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서현민</a:t>
            </a:r>
            <a:endParaRPr kumimoji="0" lang="ko-KR" altLang="en-US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76672"/>
            <a:ext cx="288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3D Contents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Create </a:t>
            </a:r>
            <a:r>
              <a:rPr lang="en-US" altLang="ko-KR" sz="2800" b="1" dirty="0" err="1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Work_Shop</a:t>
            </a:r>
            <a:endParaRPr lang="ko-KR" altLang="en-US" sz="2800" b="1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Vani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[3/6]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95434C-EA07-E5FA-255B-B863B996F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499616"/>
            <a:ext cx="4572000" cy="2369344"/>
          </a:xfrm>
          <a:prstGeom prst="rect">
            <a:avLst/>
          </a:prstGeom>
        </p:spPr>
      </p:pic>
      <p:sp>
        <p:nvSpPr>
          <p:cNvPr id="9" name="AutoShape 3">
            <a:extLst>
              <a:ext uri="{FF2B5EF4-FFF2-40B4-BE49-F238E27FC236}">
                <a16:creationId xmlns:a16="http://schemas.microsoft.com/office/drawing/2014/main" id="{61CBE96E-4160-E0FE-67CE-4A0B3A5B5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080" y="1644507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시작 버튼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카메라 애니메이션을 적용한 시작 씬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/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55727B2-4383-6935-075E-9178A53FD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3961772"/>
            <a:ext cx="4558257" cy="2369344"/>
          </a:xfrm>
          <a:prstGeom prst="rect">
            <a:avLst/>
          </a:prstGeom>
        </p:spPr>
      </p:pic>
      <p:sp>
        <p:nvSpPr>
          <p:cNvPr id="12" name="AutoShape 3">
            <a:extLst>
              <a:ext uri="{FF2B5EF4-FFF2-40B4-BE49-F238E27FC236}">
                <a16:creationId xmlns:a16="http://schemas.microsoft.com/office/drawing/2014/main" id="{F50B89BD-C226-82E6-935A-19A345D27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079" y="4254197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F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키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-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손전등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On/Off</a:t>
            </a: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스페이스바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점프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방향키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이동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좌측 상단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HP UI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및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Key</a:t>
            </a:r>
          </a:p>
        </p:txBody>
      </p:sp>
    </p:spTree>
    <p:extLst>
      <p:ext uri="{BB962C8B-B14F-4D97-AF65-F5344CB8AC3E}">
        <p14:creationId xmlns:p14="http://schemas.microsoft.com/office/powerpoint/2010/main" val="4260278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[4/6]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61CBE96E-4160-E0FE-67CE-4A0B3A5B5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7626" y="1347362"/>
            <a:ext cx="3194601" cy="2369344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Navigation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기능을 활용하여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User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추적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접근 시 공격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Type A, B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 나뉘며 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latinLnBrk="1">
              <a:lnSpc>
                <a:spcPct val="150000"/>
              </a:lnSpc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    A –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거대 좀비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걷기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</a:p>
          <a:p>
            <a:pPr latinLnBrk="1">
              <a:lnSpc>
                <a:spcPct val="150000"/>
              </a:lnSpc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    B –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미소 좀비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뛰기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 나뉨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2" name="AutoShape 3">
            <a:extLst>
              <a:ext uri="{FF2B5EF4-FFF2-40B4-BE49-F238E27FC236}">
                <a16:creationId xmlns:a16="http://schemas.microsoft.com/office/drawing/2014/main" id="{F50B89BD-C226-82E6-935A-19A345D27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2757" y="4185592"/>
            <a:ext cx="3024337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문 접근 시 열리고 닫히는 애니메이션 효과 적용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Tag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설정을 통해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User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만 가능하도록 설정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1C922A-D767-2BFC-5AFA-F2DD4EBFE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59" y="1352081"/>
            <a:ext cx="4567410" cy="236934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406778-460D-DD8A-75C9-93D1B8DF9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59" y="3837175"/>
            <a:ext cx="4567410" cy="248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51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[5/6]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61CBE96E-4160-E0FE-67CE-4A0B3A5B5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079" y="1681304"/>
            <a:ext cx="2952329" cy="1640477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모든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HP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소모 시 붉어지며 게임 종료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재시작 또는 나가기 버튼 생성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2" name="AutoShape 3">
            <a:extLst>
              <a:ext uri="{FF2B5EF4-FFF2-40B4-BE49-F238E27FC236}">
                <a16:creationId xmlns:a16="http://schemas.microsoft.com/office/drawing/2014/main" id="{F50B89BD-C226-82E6-935A-19A345D27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079" y="4214413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모든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Key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획득 시 팝업 창과 함께 숨겨진 길 및 포탈 생성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우측 화살표 클릭을 통해 삭제 가능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9C1C23-863B-AF14-400B-0ECA49799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06" y="1260879"/>
            <a:ext cx="4582363" cy="24813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779030E-7C35-7CEE-73B1-08BF431B7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82" y="3831993"/>
            <a:ext cx="4567410" cy="254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679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[6/6]</a:t>
            </a:r>
            <a:endParaRPr lang="en-US" altLang="ko-KR" sz="32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61CBE96E-4160-E0FE-67CE-4A0B3A5B5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1207" y="1700808"/>
            <a:ext cx="3096344" cy="172819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latinLnBrk="1">
              <a:lnSpc>
                <a:spcPct val="150000"/>
              </a:lnSpc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기존에 없던 벽이 사라지며 새로운 길이 생성되고 포탈로 이동 가능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buFont typeface="Arial" panose="020B0604020202020204" pitchFamily="34" charset="0"/>
              <a:buChar char="•"/>
            </a:pP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2" name="AutoShape 3">
            <a:extLst>
              <a:ext uri="{FF2B5EF4-FFF2-40B4-BE49-F238E27FC236}">
                <a16:creationId xmlns:a16="http://schemas.microsoft.com/office/drawing/2014/main" id="{F50B89BD-C226-82E6-935A-19A345D27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079" y="4254197"/>
            <a:ext cx="3194601" cy="1784493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포탈에 접촉 시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CLEAR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문구와 함께 탈출 성공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indent="-28575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재시작 또는 나가기 버튼 생성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629181-DFDC-788C-F22D-20DFD5327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4" y="1355600"/>
            <a:ext cx="4567410" cy="23614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841C761-B77B-A05A-00BF-557E96942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91" y="3861048"/>
            <a:ext cx="4578033" cy="236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27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423CFFD-D47A-DBCD-9483-22CCE7A2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7824" y="5373216"/>
            <a:ext cx="8229600" cy="960120"/>
          </a:xfrm>
        </p:spPr>
        <p:txBody>
          <a:bodyPr/>
          <a:lstStyle/>
          <a:p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감사합니다</a:t>
            </a:r>
            <a:endParaRPr lang="en-US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5AF660-D541-F852-AA68-1C9907DF7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02152" y="6537960"/>
            <a:ext cx="2133600" cy="24688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6D22F896-40B5-4ADD-8801-0D06FADFA095}" type="slidenum">
              <a:rPr lang="en-US" sz="1100" smtClean="0"/>
              <a:pPr>
                <a:lnSpc>
                  <a:spcPct val="90000"/>
                </a:lnSpc>
                <a:spcAft>
                  <a:spcPts val="600"/>
                </a:spcAft>
              </a:pPr>
              <a:t>14</a:t>
            </a:fld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69319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28" y="309823"/>
            <a:ext cx="8147248" cy="913830"/>
          </a:xfrm>
        </p:spPr>
        <p:txBody>
          <a:bodyPr/>
          <a:lstStyle/>
          <a:p>
            <a:r>
              <a:rPr lang="ko-KR" altLang="en-US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목차</a:t>
            </a:r>
            <a:endParaRPr lang="en-US" altLang="ko-KR" b="1" dirty="0">
              <a:solidFill>
                <a:schemeClr val="tx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8" name="슬라이드 번호 개체 틀 7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A001-F457-4514-877C-731DD0A1DCF4}" type="slidenum">
              <a:rPr lang="en-US" altLang="ko-KR" smtClean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pPr/>
              <a:t>2</a:t>
            </a:fld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35" name="Text Box 3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ko-KR" altLang="ko-KR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78" name="AutoShape 46"/>
          <p:cNvSpPr>
            <a:spLocks noChangeArrowheads="1"/>
          </p:cNvSpPr>
          <p:nvPr/>
        </p:nvSpPr>
        <p:spPr bwMode="ltGray">
          <a:xfrm rot="5400000">
            <a:off x="-2422526" y="1474788"/>
            <a:ext cx="4824413" cy="4770438"/>
          </a:xfrm>
          <a:custGeom>
            <a:avLst/>
            <a:gdLst>
              <a:gd name="G0" fmla="+- 10478 0 0"/>
              <a:gd name="G1" fmla="+- -11739500 0 0"/>
              <a:gd name="G2" fmla="+- 0 0 -11739500"/>
              <a:gd name="T0" fmla="*/ 0 256 1"/>
              <a:gd name="T1" fmla="*/ 180 256 1"/>
              <a:gd name="G3" fmla="+- -11739500 T0 T1"/>
              <a:gd name="T2" fmla="*/ 0 256 1"/>
              <a:gd name="T3" fmla="*/ 90 256 1"/>
              <a:gd name="G4" fmla="+- -11739500 T2 T3"/>
              <a:gd name="G5" fmla="*/ G4 2 1"/>
              <a:gd name="T4" fmla="*/ 90 256 1"/>
              <a:gd name="T5" fmla="*/ 0 256 1"/>
              <a:gd name="G6" fmla="+- -11739500 T4 T5"/>
              <a:gd name="G7" fmla="*/ G6 2 1"/>
              <a:gd name="G8" fmla="abs -1173950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478"/>
              <a:gd name="G18" fmla="*/ 10478 1 2"/>
              <a:gd name="G19" fmla="+- G18 5400 0"/>
              <a:gd name="G20" fmla="cos G19 -11739500"/>
              <a:gd name="G21" fmla="sin G19 -11739500"/>
              <a:gd name="G22" fmla="+- G20 10800 0"/>
              <a:gd name="G23" fmla="+- G21 10800 0"/>
              <a:gd name="G24" fmla="+- 10800 0 G20"/>
              <a:gd name="G25" fmla="+- 10478 10800 0"/>
              <a:gd name="G26" fmla="?: G9 G17 G25"/>
              <a:gd name="G27" fmla="?: G9 0 21600"/>
              <a:gd name="G28" fmla="cos 10800 -11739500"/>
              <a:gd name="G29" fmla="sin 10800 -11739500"/>
              <a:gd name="G30" fmla="sin 10478 -11739500"/>
              <a:gd name="G31" fmla="+- G28 10800 0"/>
              <a:gd name="G32" fmla="+- G29 10800 0"/>
              <a:gd name="G33" fmla="+- G30 10800 0"/>
              <a:gd name="G34" fmla="?: G4 0 G31"/>
              <a:gd name="G35" fmla="?: -11739500 G34 0"/>
              <a:gd name="G36" fmla="?: G6 G35 G31"/>
              <a:gd name="G37" fmla="+- 21600 0 G36"/>
              <a:gd name="G38" fmla="?: G4 0 G33"/>
              <a:gd name="G39" fmla="?: -1173950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162 w 21600"/>
              <a:gd name="T15" fmla="*/ 10638 h 21600"/>
              <a:gd name="T16" fmla="*/ 10800 w 21600"/>
              <a:gd name="T17" fmla="*/ 322 h 21600"/>
              <a:gd name="T18" fmla="*/ 21438 w 21600"/>
              <a:gd name="T19" fmla="*/ 10638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 rotWithShape="1">
            <a:gsLst>
              <a:gs pos="0">
                <a:schemeClr val="bg2">
                  <a:gamma/>
                  <a:tint val="45490"/>
                  <a:invGamma/>
                </a:schemeClr>
              </a:gs>
              <a:gs pos="50000">
                <a:schemeClr val="bg2"/>
              </a:gs>
              <a:gs pos="100000">
                <a:schemeClr val="bg2">
                  <a:gamma/>
                  <a:tint val="45490"/>
                  <a:invGamma/>
                </a:schemeClr>
              </a:gs>
            </a:gsLst>
            <a:lin ang="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79" name="AutoShape 47"/>
          <p:cNvSpPr>
            <a:spLocks noChangeArrowheads="1"/>
          </p:cNvSpPr>
          <p:nvPr/>
        </p:nvSpPr>
        <p:spPr bwMode="ltGray">
          <a:xfrm rot="5400000" flipH="1">
            <a:off x="-2016918" y="1910556"/>
            <a:ext cx="4032250" cy="3929063"/>
          </a:xfrm>
          <a:custGeom>
            <a:avLst/>
            <a:gdLst>
              <a:gd name="G0" fmla="+- 56 0 0"/>
              <a:gd name="G1" fmla="+- 11796480 0 0"/>
              <a:gd name="G2" fmla="+- 0 0 11796480"/>
              <a:gd name="T0" fmla="*/ 0 256 1"/>
              <a:gd name="T1" fmla="*/ 180 256 1"/>
              <a:gd name="G3" fmla="+- 11796480 T0 T1"/>
              <a:gd name="T2" fmla="*/ 0 256 1"/>
              <a:gd name="T3" fmla="*/ 90 256 1"/>
              <a:gd name="G4" fmla="+- 11796480 T2 T3"/>
              <a:gd name="G5" fmla="*/ G4 2 1"/>
              <a:gd name="T4" fmla="*/ 90 256 1"/>
              <a:gd name="T5" fmla="*/ 0 256 1"/>
              <a:gd name="G6" fmla="+- 11796480 T4 T5"/>
              <a:gd name="G7" fmla="*/ G6 2 1"/>
              <a:gd name="G8" fmla="abs 11796480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56"/>
              <a:gd name="G18" fmla="*/ 56 1 2"/>
              <a:gd name="G19" fmla="+- G18 5400 0"/>
              <a:gd name="G20" fmla="cos G19 11796480"/>
              <a:gd name="G21" fmla="sin G19 11796480"/>
              <a:gd name="G22" fmla="+- G20 10800 0"/>
              <a:gd name="G23" fmla="+- G21 10800 0"/>
              <a:gd name="G24" fmla="+- 10800 0 G20"/>
              <a:gd name="G25" fmla="+- 56 10800 0"/>
              <a:gd name="G26" fmla="?: G9 G17 G25"/>
              <a:gd name="G27" fmla="?: G9 0 21600"/>
              <a:gd name="G28" fmla="cos 10800 11796480"/>
              <a:gd name="G29" fmla="sin 10800 11796480"/>
              <a:gd name="G30" fmla="sin 56 11796480"/>
              <a:gd name="G31" fmla="+- G28 10800 0"/>
              <a:gd name="G32" fmla="+- G29 10800 0"/>
              <a:gd name="G33" fmla="+- G30 10800 0"/>
              <a:gd name="G34" fmla="?: G4 0 G31"/>
              <a:gd name="G35" fmla="?: 11796480 G34 0"/>
              <a:gd name="G36" fmla="?: G6 G35 G31"/>
              <a:gd name="G37" fmla="+- 21600 0 G36"/>
              <a:gd name="G38" fmla="?: G4 0 G33"/>
              <a:gd name="G39" fmla="?: 11796480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5372 w 21600"/>
              <a:gd name="T15" fmla="*/ 10800 h 21600"/>
              <a:gd name="T16" fmla="*/ 10800 w 21600"/>
              <a:gd name="T17" fmla="*/ 10744 h 21600"/>
              <a:gd name="T18" fmla="*/ 16228 w 21600"/>
              <a:gd name="T19" fmla="*/ 10800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gradFill rotWithShape="1">
            <a:gsLst>
              <a:gs pos="0">
                <a:schemeClr val="hlink">
                  <a:alpha val="36000"/>
                </a:schemeClr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540000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0" name="AutoShape 48"/>
          <p:cNvSpPr>
            <a:spLocks noChangeArrowheads="1"/>
          </p:cNvSpPr>
          <p:nvPr/>
        </p:nvSpPr>
        <p:spPr bwMode="gray">
          <a:xfrm>
            <a:off x="2547532" y="3587874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시스템 주요 기능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1" name="AutoShape 49"/>
          <p:cNvSpPr>
            <a:spLocks noChangeArrowheads="1"/>
          </p:cNvSpPr>
          <p:nvPr/>
        </p:nvSpPr>
        <p:spPr bwMode="gray">
          <a:xfrm>
            <a:off x="2476300" y="3011810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프로젝트 플로우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2" name="AutoShape 50"/>
          <p:cNvSpPr>
            <a:spLocks noChangeArrowheads="1"/>
          </p:cNvSpPr>
          <p:nvPr/>
        </p:nvSpPr>
        <p:spPr bwMode="gray">
          <a:xfrm>
            <a:off x="2189262" y="2435746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개발 환경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3" name="AutoShape 51"/>
          <p:cNvSpPr>
            <a:spLocks noChangeArrowheads="1"/>
          </p:cNvSpPr>
          <p:nvPr/>
        </p:nvSpPr>
        <p:spPr bwMode="gray">
          <a:xfrm>
            <a:off x="1844886" y="1861093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시스템 요구분석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9684" name="AutoShape 52"/>
          <p:cNvSpPr>
            <a:spLocks noChangeArrowheads="1"/>
          </p:cNvSpPr>
          <p:nvPr/>
        </p:nvSpPr>
        <p:spPr bwMode="gray">
          <a:xfrm>
            <a:off x="1043608" y="1283618"/>
            <a:ext cx="4419600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/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프로젝트 개요</a:t>
            </a:r>
            <a:endParaRPr lang="en-US" altLang="ko-KR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pSp>
        <p:nvGrpSpPr>
          <p:cNvPr id="69685" name="Group 53"/>
          <p:cNvGrpSpPr>
            <a:grpSpLocks/>
          </p:cNvGrpSpPr>
          <p:nvPr/>
        </p:nvGrpSpPr>
        <p:grpSpPr bwMode="auto">
          <a:xfrm>
            <a:off x="611560" y="1264124"/>
            <a:ext cx="578084" cy="436684"/>
            <a:chOff x="2078" y="1387"/>
            <a:chExt cx="1615" cy="2201"/>
          </a:xfrm>
        </p:grpSpPr>
        <p:sp>
          <p:nvSpPr>
            <p:cNvPr id="69686" name="Oval 54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87" name="Oval 55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88" name="Oval 56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89" name="Oval 57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FFCC00">
                    <a:gamma/>
                    <a:shade val="0"/>
                    <a:invGamma/>
                  </a:srgbClr>
                </a:gs>
                <a:gs pos="100000">
                  <a:srgbClr val="FFCC00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0" name="Oval 58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1" name="Oval 59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CC00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  <p:grpSp>
        <p:nvGrpSpPr>
          <p:cNvPr id="69692" name="Group 60"/>
          <p:cNvGrpSpPr>
            <a:grpSpLocks/>
          </p:cNvGrpSpPr>
          <p:nvPr/>
        </p:nvGrpSpPr>
        <p:grpSpPr bwMode="auto">
          <a:xfrm>
            <a:off x="1425538" y="1859062"/>
            <a:ext cx="578084" cy="436684"/>
            <a:chOff x="2078" y="1387"/>
            <a:chExt cx="1615" cy="2201"/>
          </a:xfrm>
        </p:grpSpPr>
        <p:sp>
          <p:nvSpPr>
            <p:cNvPr id="69693" name="Oval 61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4" name="Oval 62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5" name="Oval 63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6" name="Oval 64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48BE67">
                    <a:gamma/>
                    <a:shade val="0"/>
                    <a:invGamma/>
                  </a:srgbClr>
                </a:gs>
                <a:gs pos="100000">
                  <a:srgbClr val="48BE67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7" name="Oval 65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698" name="Oval 6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48BE67"/>
                </a:gs>
                <a:gs pos="100000">
                  <a:srgbClr val="48BE67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  <p:grpSp>
        <p:nvGrpSpPr>
          <p:cNvPr id="69699" name="Group 67"/>
          <p:cNvGrpSpPr>
            <a:grpSpLocks/>
          </p:cNvGrpSpPr>
          <p:nvPr/>
        </p:nvGrpSpPr>
        <p:grpSpPr bwMode="auto">
          <a:xfrm>
            <a:off x="1769914" y="2403552"/>
            <a:ext cx="578084" cy="436684"/>
            <a:chOff x="2078" y="1387"/>
            <a:chExt cx="1615" cy="2201"/>
          </a:xfrm>
        </p:grpSpPr>
        <p:sp>
          <p:nvSpPr>
            <p:cNvPr id="69700" name="Oval 68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1" name="Oval 69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2" name="Oval 70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3" name="Oval 71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4" name="Oval 72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5" name="Oval 73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21B3E1"/>
                </a:gs>
                <a:gs pos="100000">
                  <a:srgbClr val="21B3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  <p:grpSp>
        <p:nvGrpSpPr>
          <p:cNvPr id="69706" name="Group 74"/>
          <p:cNvGrpSpPr>
            <a:grpSpLocks/>
          </p:cNvGrpSpPr>
          <p:nvPr/>
        </p:nvGrpSpPr>
        <p:grpSpPr bwMode="auto">
          <a:xfrm>
            <a:off x="2025202" y="3005016"/>
            <a:ext cx="578084" cy="436684"/>
            <a:chOff x="2078" y="1387"/>
            <a:chExt cx="1615" cy="2201"/>
          </a:xfrm>
        </p:grpSpPr>
        <p:sp>
          <p:nvSpPr>
            <p:cNvPr id="69707" name="Oval 75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8" name="Oval 76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09" name="Oval 77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0" name="Oval 78"/>
            <p:cNvSpPr>
              <a:spLocks noChangeArrowheads="1"/>
            </p:cNvSpPr>
            <p:nvPr/>
          </p:nvSpPr>
          <p:spPr bwMode="gray">
            <a:xfrm>
              <a:off x="2254" y="1387"/>
              <a:ext cx="1101" cy="2201"/>
            </a:xfrm>
            <a:prstGeom prst="ellipse">
              <a:avLst/>
            </a:prstGeom>
            <a:gradFill rotWithShape="1">
              <a:gsLst>
                <a:gs pos="0">
                  <a:srgbClr val="8D67E1">
                    <a:gamma/>
                    <a:shade val="0"/>
                    <a:invGamma/>
                  </a:srgbClr>
                </a:gs>
                <a:gs pos="100000">
                  <a:srgbClr val="8D67E1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1" name="Oval 79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2" name="Oval 80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8D67E1"/>
                </a:gs>
                <a:gs pos="100000">
                  <a:srgbClr val="8D67E1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  <p:grpSp>
        <p:nvGrpSpPr>
          <p:cNvPr id="69713" name="Group 81"/>
          <p:cNvGrpSpPr>
            <a:grpSpLocks/>
          </p:cNvGrpSpPr>
          <p:nvPr/>
        </p:nvGrpSpPr>
        <p:grpSpPr bwMode="auto">
          <a:xfrm>
            <a:off x="2140778" y="3528693"/>
            <a:ext cx="539545" cy="436684"/>
            <a:chOff x="2078" y="1387"/>
            <a:chExt cx="1615" cy="2201"/>
          </a:xfrm>
        </p:grpSpPr>
        <p:sp>
          <p:nvSpPr>
            <p:cNvPr id="69714" name="Oval 82"/>
            <p:cNvSpPr>
              <a:spLocks noChangeArrowheads="1"/>
            </p:cNvSpPr>
            <p:nvPr/>
          </p:nvSpPr>
          <p:spPr bwMode="gray">
            <a:xfrm>
              <a:off x="2078" y="1680"/>
              <a:ext cx="1615" cy="161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46275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571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5" name="Oval 83"/>
            <p:cNvSpPr>
              <a:spLocks noChangeArrowheads="1"/>
            </p:cNvSpPr>
            <p:nvPr/>
          </p:nvSpPr>
          <p:spPr bwMode="gray">
            <a:xfrm>
              <a:off x="2170" y="1771"/>
              <a:ext cx="1430" cy="1430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gamma/>
                    <a:shade val="63529"/>
                    <a:invGamma/>
                  </a:srgbClr>
                </a:gs>
                <a:gs pos="50000">
                  <a:srgbClr val="FFFFFF"/>
                </a:gs>
                <a:gs pos="100000">
                  <a:srgbClr val="FFFFFF">
                    <a:gamma/>
                    <a:shade val="63529"/>
                    <a:invGamma/>
                  </a:srgbClr>
                </a:gs>
              </a:gsLst>
              <a:lin ang="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6" name="Oval 84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7" name="Oval 85"/>
            <p:cNvSpPr>
              <a:spLocks noChangeArrowheads="1"/>
            </p:cNvSpPr>
            <p:nvPr/>
          </p:nvSpPr>
          <p:spPr bwMode="gray">
            <a:xfrm>
              <a:off x="2254" y="1387"/>
              <a:ext cx="1180" cy="2201"/>
            </a:xfrm>
            <a:prstGeom prst="ellipse">
              <a:avLst/>
            </a:prstGeom>
            <a:gradFill rotWithShape="1">
              <a:gsLst>
                <a:gs pos="0">
                  <a:srgbClr val="E35E23">
                    <a:gamma/>
                    <a:shade val="0"/>
                    <a:invGamma/>
                  </a:srgbClr>
                </a:gs>
                <a:gs pos="100000">
                  <a:srgbClr val="E35E23"/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8" name="Oval 86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69719" name="Oval 87"/>
            <p:cNvSpPr>
              <a:spLocks noChangeArrowheads="1"/>
            </p:cNvSpPr>
            <p:nvPr/>
          </p:nvSpPr>
          <p:spPr bwMode="gray">
            <a:xfrm>
              <a:off x="2337" y="1387"/>
              <a:ext cx="1096" cy="2201"/>
            </a:xfrm>
            <a:prstGeom prst="ellipse">
              <a:avLst/>
            </a:prstGeom>
            <a:gradFill rotWithShape="1">
              <a:gsLst>
                <a:gs pos="0">
                  <a:srgbClr val="E35E23"/>
                </a:gs>
                <a:gs pos="100000">
                  <a:srgbClr val="E35E23">
                    <a:gamma/>
                    <a:shade val="48627"/>
                    <a:invGamma/>
                  </a:srgbClr>
                </a:gs>
              </a:gsLst>
              <a:lin ang="2700000" scaled="1"/>
            </a:gra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ko-KR" altLang="en-US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>
            <a:extLst>
              <a:ext uri="{FF2B5EF4-FFF2-40B4-BE49-F238E27FC236}">
                <a16:creationId xmlns:a16="http://schemas.microsoft.com/office/drawing/2014/main" id="{1D07B781-74B0-2583-BE1A-12B0FDFD63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32" y="1916832"/>
            <a:ext cx="8316924" cy="144016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개요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[1/2]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2FD7F0E-DB6D-4416-9CB8-EE515410E3F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23528" y="1988840"/>
            <a:ext cx="8136904" cy="165618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빛이 없는 외딴 섬에 나홀로 남겨진 상황</a:t>
            </a:r>
            <a:r>
              <a:rPr lang="en-US" altLang="ko-KR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좀비 세상에서 열쇠를 찾고 섬을 탈출하는 </a:t>
            </a:r>
            <a:r>
              <a:rPr lang="en-US" altLang="ko-KR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3D </a:t>
            </a:r>
            <a:r>
              <a:rPr lang="ko-KR" altLang="en-US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탈출 어플리케이션 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ko-KR" altLang="en-US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39920494-6AA8-281C-D9D0-06369DDE5E89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440650" y="1323062"/>
            <a:ext cx="3051230" cy="633240"/>
          </a:xfrm>
          <a:prstGeom prst="roundRect">
            <a:avLst>
              <a:gd name="adj" fmla="val 9106"/>
            </a:avLst>
          </a:prstGeom>
          <a:solidFill>
            <a:srgbClr val="FADDC1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altLang="ko-KR" b="1" dirty="0" err="1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Zombie_Run</a:t>
            </a:r>
            <a:r>
              <a:rPr lang="ko-KR" altLang="en-US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이란</a:t>
            </a:r>
            <a:r>
              <a:rPr lang="en-US" altLang="ko-KR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>
            <a:extLst>
              <a:ext uri="{FF2B5EF4-FFF2-40B4-BE49-F238E27FC236}">
                <a16:creationId xmlns:a16="http://schemas.microsoft.com/office/drawing/2014/main" id="{893730DA-8EDC-EA18-54B9-0A131E2114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32" y="4437112"/>
            <a:ext cx="8316924" cy="144016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1D07B781-74B0-2583-BE1A-12B0FDFD63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532" y="1988840"/>
            <a:ext cx="8316924" cy="1440160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개요 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[2/2]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2FD7F0E-DB6D-4416-9CB8-EE515410E3F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95536" y="2132856"/>
            <a:ext cx="8316924" cy="472514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여름을 맞이하여 무더움을 이겨 내고자 </a:t>
            </a:r>
            <a:r>
              <a:rPr lang="en-US" altLang="ko-KR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‘</a:t>
            </a:r>
            <a:r>
              <a:rPr lang="ko-KR" altLang="en-US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공포</a:t>
            </a:r>
            <a:r>
              <a:rPr lang="en-US" altLang="ko-KR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＇</a:t>
            </a:r>
            <a:r>
              <a:rPr lang="ko-KR" altLang="en-US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라는 타이틀을 생각하게 되었다</a:t>
            </a:r>
            <a:r>
              <a:rPr lang="en-US" altLang="ko-KR" sz="1800" kern="0" spc="0" dirty="0"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 </a:t>
            </a:r>
            <a:r>
              <a:rPr lang="ko-KR" altLang="en-US" sz="1800" kern="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그리하여 좀비 들로부터 열쇠를 찾아 탈출하는 프로젝트를 계획하게 되었다</a:t>
            </a:r>
            <a:r>
              <a:rPr lang="en-US" altLang="ko-KR" sz="1800" kern="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indent="0">
              <a:buNone/>
            </a:pP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indent="0">
              <a:buNone/>
            </a:pP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indent="0">
              <a:buNone/>
            </a:pP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Collider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와 방향키 및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Shift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키를 활용하여 사용자 움직임을 제어하고 기능을 제공한다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Navigation-AI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사용할 수 있다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  <a:p>
            <a:endParaRPr lang="en-US" altLang="ko-KR" sz="20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indent="0">
              <a:buNone/>
            </a:pPr>
            <a:r>
              <a:rPr lang="ko-KR" altLang="en-US" sz="20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ko-KR" altLang="en-US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12DA7123-66CB-3A3C-188A-0E2582F03083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440650" y="1323062"/>
            <a:ext cx="2088232" cy="633240"/>
          </a:xfrm>
          <a:prstGeom prst="roundRect">
            <a:avLst>
              <a:gd name="adj" fmla="val 9106"/>
            </a:avLst>
          </a:prstGeom>
          <a:solidFill>
            <a:srgbClr val="FADDC1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개발 동기</a:t>
            </a:r>
            <a:endParaRPr lang="en-US" altLang="ko-KR" sz="2000" b="1" dirty="0">
              <a:solidFill>
                <a:schemeClr val="tx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89C09EF6-76A4-463A-5083-FF1C823ABF23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437456" y="3875880"/>
            <a:ext cx="2088232" cy="633240"/>
          </a:xfrm>
          <a:prstGeom prst="roundRect">
            <a:avLst>
              <a:gd name="adj" fmla="val 9106"/>
            </a:avLst>
          </a:prstGeom>
          <a:solidFill>
            <a:srgbClr val="FADDC1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개발 목표</a:t>
            </a:r>
            <a:endParaRPr lang="en-US" altLang="ko-KR" sz="2000" b="1" dirty="0">
              <a:solidFill>
                <a:schemeClr val="tx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982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3">
            <a:extLst>
              <a:ext uri="{FF2B5EF4-FFF2-40B4-BE49-F238E27FC236}">
                <a16:creationId xmlns:a16="http://schemas.microsoft.com/office/drawing/2014/main" id="{D7017783-F93F-CB41-B2EE-9D9C8632C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876" y="1789357"/>
            <a:ext cx="8316924" cy="207169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요구분석</a:t>
            </a:r>
            <a:endParaRPr lang="en-US" altLang="ko-KR" sz="32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496" y="476672"/>
            <a:ext cx="2880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C</a:t>
            </a:r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omputer</a:t>
            </a:r>
          </a:p>
          <a:p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         </a:t>
            </a:r>
            <a:r>
              <a:rPr lang="en-US" altLang="ko-KR" sz="40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S</a:t>
            </a:r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cience</a:t>
            </a:r>
            <a:endParaRPr lang="ko-KR" altLang="en-US" sz="2800" b="1" i="1" dirty="0">
              <a:solidFill>
                <a:schemeClr val="bg1"/>
              </a:solidFill>
              <a:latin typeface="Vani" pitchFamily="34" charset="0"/>
              <a:cs typeface="Vani" pitchFamily="34" charset="0"/>
            </a:endParaRPr>
          </a:p>
        </p:txBody>
      </p:sp>
      <p:sp>
        <p:nvSpPr>
          <p:cNvPr id="6" name="내용 개체 틀 1">
            <a:extLst>
              <a:ext uri="{FF2B5EF4-FFF2-40B4-BE49-F238E27FC236}">
                <a16:creationId xmlns:a16="http://schemas.microsoft.com/office/drawing/2014/main" id="{5EEB13E2-848A-636F-5C06-93355713E43F}"/>
              </a:ext>
            </a:extLst>
          </p:cNvPr>
          <p:cNvSpPr txBox="1">
            <a:spLocks/>
          </p:cNvSpPr>
          <p:nvPr/>
        </p:nvSpPr>
        <p:spPr>
          <a:xfrm>
            <a:off x="323528" y="1772816"/>
            <a:ext cx="8229600" cy="4017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7" name="내용 개체 틀 1">
            <a:extLst>
              <a:ext uri="{FF2B5EF4-FFF2-40B4-BE49-F238E27FC236}">
                <a16:creationId xmlns:a16="http://schemas.microsoft.com/office/drawing/2014/main" id="{CE868A6E-0DCD-B214-7185-CEA19BA4BF6C}"/>
              </a:ext>
            </a:extLst>
          </p:cNvPr>
          <p:cNvSpPr txBox="1">
            <a:spLocks/>
          </p:cNvSpPr>
          <p:nvPr/>
        </p:nvSpPr>
        <p:spPr>
          <a:xfrm>
            <a:off x="475928" y="1918541"/>
            <a:ext cx="8229600" cy="1940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손전등 사용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on/off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문 앞 접근 시 자동문 애니메이션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방향키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이동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스페이스바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점프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좌측 상단 하트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UI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추가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접촉 시 감소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ko-KR" altLang="en-US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AutoShape 5">
            <a:extLst>
              <a:ext uri="{FF2B5EF4-FFF2-40B4-BE49-F238E27FC236}">
                <a16:creationId xmlns:a16="http://schemas.microsoft.com/office/drawing/2014/main" id="{0759E585-E171-A231-49CB-0C07234F45AD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431540" y="1268760"/>
            <a:ext cx="2088232" cy="633240"/>
          </a:xfrm>
          <a:prstGeom prst="roundRect">
            <a:avLst>
              <a:gd name="adj" fmla="val 9106"/>
            </a:avLst>
          </a:prstGeom>
          <a:solidFill>
            <a:srgbClr val="FADDC1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사용자</a:t>
            </a:r>
            <a:endParaRPr lang="en-US" altLang="ko-KR" sz="2000" b="1" dirty="0">
              <a:solidFill>
                <a:schemeClr val="tx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B92F2B20-62FE-BBC4-FA37-EEEC4F176E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804" y="4293096"/>
            <a:ext cx="8316924" cy="2071692"/>
          </a:xfrm>
          <a:prstGeom prst="roundRect">
            <a:avLst>
              <a:gd name="adj" fmla="val 13745"/>
            </a:avLst>
          </a:prstGeom>
          <a:solidFill>
            <a:schemeClr val="bg1">
              <a:alpha val="31000"/>
            </a:schemeClr>
          </a:solidFill>
          <a:ln w="38100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endParaRPr lang="en-US" altLang="ko-KR" sz="1400" dirty="0">
              <a:latin typeface="Verdana" pitchFamily="34" charset="0"/>
              <a:ea typeface="굴림" charset="-127"/>
            </a:endParaRPr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C1AD317A-8336-A227-D9FB-E7BCBF9F0EE8}"/>
              </a:ext>
            </a:extLst>
          </p:cNvPr>
          <p:cNvSpPr txBox="1">
            <a:spLocks/>
          </p:cNvSpPr>
          <p:nvPr/>
        </p:nvSpPr>
        <p:spPr>
          <a:xfrm>
            <a:off x="446856" y="4725144"/>
            <a:ext cx="8229600" cy="13533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좀비는 설정된 범위 내에서만 이동가능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공포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BGM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적용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특정 </a:t>
            </a:r>
            <a:r>
              <a:rPr lang="en-US" altLang="ko-KR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object </a:t>
            </a:r>
            <a:r>
              <a:rPr lang="ko-KR" altLang="en-US" sz="1800" kern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획득 조건 완료 시 탈출로 안내</a:t>
            </a: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800" kern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ko-KR" altLang="en-US" sz="1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AD04D1F7-E4F6-9101-0BB7-BF3165FEC65F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467544" y="3947888"/>
            <a:ext cx="2088232" cy="633240"/>
          </a:xfrm>
          <a:prstGeom prst="roundRect">
            <a:avLst>
              <a:gd name="adj" fmla="val 9106"/>
            </a:avLst>
          </a:prstGeom>
          <a:solidFill>
            <a:srgbClr val="FADDC1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ko-KR" altLang="en-US" sz="2000" b="1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이 외</a:t>
            </a:r>
            <a:endParaRPr lang="en-US" altLang="ko-KR" sz="2000" b="1" dirty="0">
              <a:solidFill>
                <a:schemeClr val="tx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9912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개발 환경</a:t>
            </a:r>
            <a:endParaRPr lang="en-US" altLang="ko-KR" sz="32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21" y="469375"/>
            <a:ext cx="2880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C</a:t>
            </a:r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omputer</a:t>
            </a:r>
          </a:p>
          <a:p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         </a:t>
            </a:r>
            <a:r>
              <a:rPr lang="en-US" altLang="ko-KR" sz="40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S</a:t>
            </a:r>
            <a:r>
              <a:rPr lang="en-US" altLang="ko-KR" sz="2800" b="1" i="1" dirty="0">
                <a:solidFill>
                  <a:schemeClr val="bg1"/>
                </a:solidFill>
                <a:latin typeface="Vani" pitchFamily="34" charset="0"/>
                <a:cs typeface="Vani" pitchFamily="34" charset="0"/>
              </a:rPr>
              <a:t>cience</a:t>
            </a:r>
            <a:endParaRPr lang="ko-KR" altLang="en-US" sz="2800" b="1" i="1" dirty="0">
              <a:solidFill>
                <a:schemeClr val="bg1"/>
              </a:solidFill>
              <a:latin typeface="Vani" pitchFamily="34" charset="0"/>
              <a:cs typeface="Van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5FF6A-51AB-47B9-9F91-ED79619170A1}"/>
              </a:ext>
            </a:extLst>
          </p:cNvPr>
          <p:cNvSpPr txBox="1"/>
          <p:nvPr/>
        </p:nvSpPr>
        <p:spPr>
          <a:xfrm>
            <a:off x="2651381" y="1862935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G마켓 산스 Bold" panose="02000000000000000000" pitchFamily="50" charset="-127"/>
                <a:ea typeface="G마켓 산스 Bold" panose="02000000000000000000" pitchFamily="50" charset="-127"/>
                <a:cs typeface="Aharoni" panose="020B0604020202020204" pitchFamily="2" charset="-79"/>
              </a:rPr>
              <a:t>Unity</a:t>
            </a:r>
            <a:endParaRPr lang="ko-KR" altLang="en-US" sz="2400" b="1" dirty="0">
              <a:latin typeface="G마켓 산스 Bold" panose="02000000000000000000" pitchFamily="50" charset="-127"/>
              <a:ea typeface="G마켓 산스 Bold" panose="02000000000000000000" pitchFamily="50" charset="-127"/>
              <a:cs typeface="Aharoni" panose="020B0604020202020204" pitchFamily="2" charset="-79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A2672E5-371D-4566-AE75-B8B363550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3287473"/>
            <a:ext cx="988262" cy="100843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0205685-10C0-B6F5-5E15-C2259AB763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600579"/>
            <a:ext cx="875330" cy="8753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1FD03FD-37DD-A1DB-1B35-B9A2D3AA79E2}"/>
              </a:ext>
            </a:extLst>
          </p:cNvPr>
          <p:cNvSpPr txBox="1"/>
          <p:nvPr/>
        </p:nvSpPr>
        <p:spPr>
          <a:xfrm>
            <a:off x="2651381" y="3585544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G마켓 산스 Bold" panose="02000000000000000000" pitchFamily="50" charset="-127"/>
                <a:ea typeface="G마켓 산스 Bold" panose="02000000000000000000" pitchFamily="50" charset="-127"/>
                <a:cs typeface="Aharoni" panose="020B0604020202020204" pitchFamily="2" charset="-79"/>
              </a:rPr>
              <a:t>Windows 10</a:t>
            </a:r>
            <a:endParaRPr lang="ko-KR" altLang="en-US" sz="2400" b="1" dirty="0">
              <a:latin typeface="G마켓 산스 Bold" panose="02000000000000000000" pitchFamily="50" charset="-127"/>
              <a:ea typeface="G마켓 산스 Bold" panose="02000000000000000000" pitchFamily="50" charset="-127"/>
              <a:cs typeface="Aharoni" panose="020B0604020202020204" pitchFamily="2" charset="-79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7E78ED-2BB2-8DC2-E976-21C7DF82A4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34" y="4931774"/>
            <a:ext cx="1477339" cy="11516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E80C34-7864-E527-A502-4601C616F36F}"/>
              </a:ext>
            </a:extLst>
          </p:cNvPr>
          <p:cNvSpPr txBox="1"/>
          <p:nvPr/>
        </p:nvSpPr>
        <p:spPr>
          <a:xfrm>
            <a:off x="2651381" y="5308153"/>
            <a:ext cx="6131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G마켓 산스 Bold" panose="02000000000000000000" pitchFamily="50" charset="-127"/>
                <a:ea typeface="G마켓 산스 Bold" panose="02000000000000000000" pitchFamily="50" charset="-127"/>
                <a:cs typeface="Aharoni" panose="020B0604020202020204" pitchFamily="2" charset="-79"/>
              </a:rPr>
              <a:t>Visual Studio Code(C#)</a:t>
            </a:r>
            <a:endParaRPr lang="ko-KR" altLang="en-US" sz="2400" b="1" dirty="0">
              <a:latin typeface="G마켓 산스 Bold" panose="02000000000000000000" pitchFamily="50" charset="-127"/>
              <a:ea typeface="G마켓 산스 Bold" panose="02000000000000000000" pitchFamily="50" charset="-127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21247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플로우</a:t>
            </a:r>
            <a:endParaRPr lang="en-US" altLang="ko-KR" sz="3200" b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8741" y="539496"/>
            <a:ext cx="2880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C</a:t>
            </a:r>
            <a:r>
              <a:rPr lang="en-US" altLang="ko-KR" sz="2800" b="1" i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omputer</a:t>
            </a:r>
          </a:p>
          <a:p>
            <a:r>
              <a:rPr lang="en-US" altLang="ko-KR" sz="2800" b="1" i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         </a:t>
            </a:r>
            <a:r>
              <a:rPr lang="en-US" altLang="ko-KR" sz="4000" b="1" i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S</a:t>
            </a:r>
            <a:r>
              <a:rPr lang="en-US" altLang="ko-KR" sz="2800" b="1" i="1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Vani" pitchFamily="34" charset="0"/>
              </a:rPr>
              <a:t>cience</a:t>
            </a:r>
            <a:endParaRPr lang="ko-KR" altLang="en-US" sz="2800" b="1" i="1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Vani" pitchFamily="34" charset="0"/>
            </a:endParaRP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07ACF2E1-C40D-1412-993A-45F750CD7A4C}"/>
              </a:ext>
            </a:extLst>
          </p:cNvPr>
          <p:cNvSpPr/>
          <p:nvPr/>
        </p:nvSpPr>
        <p:spPr>
          <a:xfrm>
            <a:off x="1468504" y="1196752"/>
            <a:ext cx="1080120" cy="461929"/>
          </a:xfrm>
          <a:prstGeom prst="flowChartTerminator">
            <a:avLst/>
          </a:prstGeom>
          <a:solidFill>
            <a:srgbClr val="BA8C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시작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lang="ko-KR" altLang="en-US" sz="12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순서도: 문서 7">
            <a:extLst>
              <a:ext uri="{FF2B5EF4-FFF2-40B4-BE49-F238E27FC236}">
                <a16:creationId xmlns:a16="http://schemas.microsoft.com/office/drawing/2014/main" id="{67820BAB-B06E-EE5E-DE6C-05B8C1111D75}"/>
              </a:ext>
            </a:extLst>
          </p:cNvPr>
          <p:cNvSpPr/>
          <p:nvPr/>
        </p:nvSpPr>
        <p:spPr>
          <a:xfrm>
            <a:off x="1367643" y="1914252"/>
            <a:ext cx="1296144" cy="461929"/>
          </a:xfrm>
          <a:prstGeom prst="flowChartDocumen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[Start] 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버튼 등장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27D1B9F-E62E-2FBB-520C-C9D4B99036CC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2008564" y="1658681"/>
            <a:ext cx="7151" cy="255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순서도: 데이터 16">
            <a:extLst>
              <a:ext uri="{FF2B5EF4-FFF2-40B4-BE49-F238E27FC236}">
                <a16:creationId xmlns:a16="http://schemas.microsoft.com/office/drawing/2014/main" id="{2375D30A-52CF-B3CF-AC82-31DBB16559C6}"/>
              </a:ext>
            </a:extLst>
          </p:cNvPr>
          <p:cNvSpPr/>
          <p:nvPr/>
        </p:nvSpPr>
        <p:spPr>
          <a:xfrm>
            <a:off x="958997" y="2617175"/>
            <a:ext cx="2113435" cy="461929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[Start]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버튼 터치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6D2356A-5579-2D6E-5409-5FA0686E178C}"/>
              </a:ext>
            </a:extLst>
          </p:cNvPr>
          <p:cNvCxnSpPr>
            <a:stCxn id="8" idx="2"/>
            <a:endCxn id="17" idx="1"/>
          </p:cNvCxnSpPr>
          <p:nvPr/>
        </p:nvCxnSpPr>
        <p:spPr>
          <a:xfrm>
            <a:off x="2015715" y="2345642"/>
            <a:ext cx="0" cy="271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순서도: 처리 27">
            <a:extLst>
              <a:ext uri="{FF2B5EF4-FFF2-40B4-BE49-F238E27FC236}">
                <a16:creationId xmlns:a16="http://schemas.microsoft.com/office/drawing/2014/main" id="{2EE1751C-9AA1-70C5-6C27-FCED86EE611E}"/>
              </a:ext>
            </a:extLst>
          </p:cNvPr>
          <p:cNvSpPr/>
          <p:nvPr/>
        </p:nvSpPr>
        <p:spPr>
          <a:xfrm>
            <a:off x="1037306" y="3320098"/>
            <a:ext cx="1956816" cy="461929"/>
          </a:xfrm>
          <a:prstGeom prst="flowChartProcess">
            <a:avLst/>
          </a:prstGeom>
          <a:solidFill>
            <a:srgbClr val="FFE1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열쇠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] 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방향으로 이동 </a:t>
            </a:r>
          </a:p>
        </p:txBody>
      </p:sp>
      <p:sp>
        <p:nvSpPr>
          <p:cNvPr id="2048" name="순서도: 판단 2047">
            <a:extLst>
              <a:ext uri="{FF2B5EF4-FFF2-40B4-BE49-F238E27FC236}">
                <a16:creationId xmlns:a16="http://schemas.microsoft.com/office/drawing/2014/main" id="{C5D10D41-924E-E241-D69A-91E2AD9AD103}"/>
              </a:ext>
            </a:extLst>
          </p:cNvPr>
          <p:cNvSpPr/>
          <p:nvPr/>
        </p:nvSpPr>
        <p:spPr>
          <a:xfrm>
            <a:off x="1112465" y="4017342"/>
            <a:ext cx="1806498" cy="461929"/>
          </a:xfrm>
          <a:prstGeom prst="flowChartDecision">
            <a:avLst/>
          </a:prstGeom>
          <a:solidFill>
            <a:srgbClr val="D773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획득</a:t>
            </a:r>
          </a:p>
        </p:txBody>
      </p:sp>
      <p:cxnSp>
        <p:nvCxnSpPr>
          <p:cNvPr id="2051" name="직선 화살표 연결선 2050">
            <a:extLst>
              <a:ext uri="{FF2B5EF4-FFF2-40B4-BE49-F238E27FC236}">
                <a16:creationId xmlns:a16="http://schemas.microsoft.com/office/drawing/2014/main" id="{6C5135C0-90C7-409C-FAE5-19E7F1421944}"/>
              </a:ext>
            </a:extLst>
          </p:cNvPr>
          <p:cNvCxnSpPr>
            <a:stCxn id="17" idx="4"/>
            <a:endCxn id="28" idx="0"/>
          </p:cNvCxnSpPr>
          <p:nvPr/>
        </p:nvCxnSpPr>
        <p:spPr>
          <a:xfrm flipH="1">
            <a:off x="2015714" y="3079104"/>
            <a:ext cx="1" cy="240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직선 화살표 연결선 2052">
            <a:extLst>
              <a:ext uri="{FF2B5EF4-FFF2-40B4-BE49-F238E27FC236}">
                <a16:creationId xmlns:a16="http://schemas.microsoft.com/office/drawing/2014/main" id="{05128DA9-8B3F-D0F0-396A-5FE9BDB73D4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stCxn id="28" idx="2"/>
            <a:endCxn id="2048" idx="0"/>
          </p:cNvCxnSpPr>
          <p:nvPr/>
        </p:nvCxnSpPr>
        <p:spPr>
          <a:xfrm>
            <a:off x="2015714" y="3782027"/>
            <a:ext cx="0" cy="235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순서도: 판단 40">
            <a:extLst>
              <a:ext uri="{FF2B5EF4-FFF2-40B4-BE49-F238E27FC236}">
                <a16:creationId xmlns:a16="http://schemas.microsoft.com/office/drawing/2014/main" id="{49030A87-49F4-2ACB-59A6-5B45F7D1FB19}"/>
              </a:ext>
            </a:extLst>
          </p:cNvPr>
          <p:cNvSpPr/>
          <p:nvPr/>
        </p:nvSpPr>
        <p:spPr>
          <a:xfrm>
            <a:off x="3491880" y="4017341"/>
            <a:ext cx="1806498" cy="461929"/>
          </a:xfrm>
          <a:prstGeom prst="flowChartDecision">
            <a:avLst/>
          </a:prstGeom>
          <a:solidFill>
            <a:srgbClr val="D773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좀비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] 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충돌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?</a:t>
            </a:r>
            <a:endParaRPr lang="ko-KR" altLang="en-US" sz="12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58" name="연결선: 꺾임 2057">
            <a:extLst>
              <a:ext uri="{FF2B5EF4-FFF2-40B4-BE49-F238E27FC236}">
                <a16:creationId xmlns:a16="http://schemas.microsoft.com/office/drawing/2014/main" id="{917383A5-787A-C2B5-DD92-330C41903C98}"/>
              </a:ext>
            </a:extLst>
          </p:cNvPr>
          <p:cNvCxnSpPr>
            <a:stCxn id="41" idx="0"/>
            <a:endCxn id="28" idx="3"/>
          </p:cNvCxnSpPr>
          <p:nvPr/>
        </p:nvCxnSpPr>
        <p:spPr>
          <a:xfrm rot="16200000" flipV="1">
            <a:off x="3461487" y="3083698"/>
            <a:ext cx="466278" cy="140100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직선 화살표 연결선 2059">
            <a:extLst>
              <a:ext uri="{FF2B5EF4-FFF2-40B4-BE49-F238E27FC236}">
                <a16:creationId xmlns:a16="http://schemas.microsoft.com/office/drawing/2014/main" id="{22C46CD3-E08A-FB67-6A35-0983688BC449}"/>
              </a:ext>
            </a:extLst>
          </p:cNvPr>
          <p:cNvCxnSpPr>
            <a:stCxn id="2048" idx="3"/>
            <a:endCxn id="41" idx="1"/>
          </p:cNvCxnSpPr>
          <p:nvPr/>
        </p:nvCxnSpPr>
        <p:spPr>
          <a:xfrm flipV="1">
            <a:off x="2918963" y="4248306"/>
            <a:ext cx="57291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1" name="TextBox 2060">
            <a:extLst>
              <a:ext uri="{FF2B5EF4-FFF2-40B4-BE49-F238E27FC236}">
                <a16:creationId xmlns:a16="http://schemas.microsoft.com/office/drawing/2014/main" id="{4B2479B1-BB5A-E2D3-47C5-55D655415CC3}"/>
              </a:ext>
            </a:extLst>
          </p:cNvPr>
          <p:cNvSpPr txBox="1"/>
          <p:nvPr/>
        </p:nvSpPr>
        <p:spPr>
          <a:xfrm>
            <a:off x="4383978" y="374034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No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C41E98-9FB7-B114-41B1-9B9B7AC568EC}"/>
              </a:ext>
            </a:extLst>
          </p:cNvPr>
          <p:cNvSpPr txBox="1"/>
          <p:nvPr/>
        </p:nvSpPr>
        <p:spPr>
          <a:xfrm>
            <a:off x="2861861" y="3992046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No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9" name="순서도: 판단 48">
            <a:extLst>
              <a:ext uri="{FF2B5EF4-FFF2-40B4-BE49-F238E27FC236}">
                <a16:creationId xmlns:a16="http://schemas.microsoft.com/office/drawing/2014/main" id="{F8F7803C-1E70-2818-581B-7E97E762BE73}"/>
              </a:ext>
            </a:extLst>
          </p:cNvPr>
          <p:cNvSpPr/>
          <p:nvPr/>
        </p:nvSpPr>
        <p:spPr>
          <a:xfrm>
            <a:off x="1112465" y="4873860"/>
            <a:ext cx="1806498" cy="461929"/>
          </a:xfrm>
          <a:prstGeom prst="flowChartDecision">
            <a:avLst/>
          </a:prstGeom>
          <a:solidFill>
            <a:srgbClr val="D773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모두 획득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?</a:t>
            </a:r>
            <a:endParaRPr lang="ko-KR" altLang="en-US" sz="12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64" name="연결선: 꺾임 2063">
            <a:extLst>
              <a:ext uri="{FF2B5EF4-FFF2-40B4-BE49-F238E27FC236}">
                <a16:creationId xmlns:a16="http://schemas.microsoft.com/office/drawing/2014/main" id="{7CC90490-E0DF-D1AB-DC19-00F69A7E3809}"/>
              </a:ext>
            </a:extLst>
          </p:cNvPr>
          <p:cNvCxnSpPr>
            <a:stCxn id="49" idx="3"/>
            <a:endCxn id="41" idx="2"/>
          </p:cNvCxnSpPr>
          <p:nvPr/>
        </p:nvCxnSpPr>
        <p:spPr>
          <a:xfrm flipV="1">
            <a:off x="2918963" y="4479270"/>
            <a:ext cx="1476166" cy="6255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직선 화살표 연결선 2065">
            <a:extLst>
              <a:ext uri="{FF2B5EF4-FFF2-40B4-BE49-F238E27FC236}">
                <a16:creationId xmlns:a16="http://schemas.microsoft.com/office/drawing/2014/main" id="{378C495B-6843-1694-B18C-3555EC1BFCC3}"/>
              </a:ext>
            </a:extLst>
          </p:cNvPr>
          <p:cNvCxnSpPr>
            <a:stCxn id="2048" idx="2"/>
            <a:endCxn id="49" idx="0"/>
          </p:cNvCxnSpPr>
          <p:nvPr/>
        </p:nvCxnSpPr>
        <p:spPr>
          <a:xfrm>
            <a:off x="2015714" y="4479271"/>
            <a:ext cx="0" cy="394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307818F-C114-91D0-D879-3929AE61B173}"/>
              </a:ext>
            </a:extLst>
          </p:cNvPr>
          <p:cNvSpPr txBox="1"/>
          <p:nvPr/>
        </p:nvSpPr>
        <p:spPr>
          <a:xfrm>
            <a:off x="1689554" y="445040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Yes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21EA9D-B413-5F85-9864-C0F547482B7F}"/>
              </a:ext>
            </a:extLst>
          </p:cNvPr>
          <p:cNvSpPr txBox="1"/>
          <p:nvPr/>
        </p:nvSpPr>
        <p:spPr>
          <a:xfrm>
            <a:off x="2861861" y="4873859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No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57" name="순서도: 처리 56">
            <a:extLst>
              <a:ext uri="{FF2B5EF4-FFF2-40B4-BE49-F238E27FC236}">
                <a16:creationId xmlns:a16="http://schemas.microsoft.com/office/drawing/2014/main" id="{284E510D-F257-9A88-3D5F-7EB719C24D2F}"/>
              </a:ext>
            </a:extLst>
          </p:cNvPr>
          <p:cNvSpPr/>
          <p:nvPr/>
        </p:nvSpPr>
        <p:spPr>
          <a:xfrm>
            <a:off x="5796136" y="4063644"/>
            <a:ext cx="1310446" cy="369322"/>
          </a:xfrm>
          <a:prstGeom prst="flowChartProcess">
            <a:avLst/>
          </a:prstGeom>
          <a:solidFill>
            <a:srgbClr val="FFE1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실패 </a:t>
            </a:r>
          </a:p>
        </p:txBody>
      </p:sp>
      <p:sp>
        <p:nvSpPr>
          <p:cNvPr id="58" name="순서도: 처리 57">
            <a:extLst>
              <a:ext uri="{FF2B5EF4-FFF2-40B4-BE49-F238E27FC236}">
                <a16:creationId xmlns:a16="http://schemas.microsoft.com/office/drawing/2014/main" id="{4FFA20A9-53F0-CCD5-CFF7-65A11A6CB73B}"/>
              </a:ext>
            </a:extLst>
          </p:cNvPr>
          <p:cNvSpPr/>
          <p:nvPr/>
        </p:nvSpPr>
        <p:spPr>
          <a:xfrm>
            <a:off x="3319061" y="5647152"/>
            <a:ext cx="1310446" cy="369322"/>
          </a:xfrm>
          <a:prstGeom prst="flowChartProcess">
            <a:avLst/>
          </a:prstGeom>
          <a:solidFill>
            <a:srgbClr val="FFE1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성공 </a:t>
            </a:r>
          </a:p>
        </p:txBody>
      </p:sp>
      <p:sp>
        <p:nvSpPr>
          <p:cNvPr id="59" name="순서도: 처리 58">
            <a:extLst>
              <a:ext uri="{FF2B5EF4-FFF2-40B4-BE49-F238E27FC236}">
                <a16:creationId xmlns:a16="http://schemas.microsoft.com/office/drawing/2014/main" id="{E66BA2CA-03E8-576D-7C3C-44E6326E5161}"/>
              </a:ext>
            </a:extLst>
          </p:cNvPr>
          <p:cNvSpPr/>
          <p:nvPr/>
        </p:nvSpPr>
        <p:spPr>
          <a:xfrm>
            <a:off x="1353341" y="5661448"/>
            <a:ext cx="1310446" cy="369322"/>
          </a:xfrm>
          <a:prstGeom prst="flowChartProcess">
            <a:avLst/>
          </a:prstGeom>
          <a:solidFill>
            <a:srgbClr val="FFE18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[Final Point] </a:t>
            </a:r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도달 </a:t>
            </a:r>
          </a:p>
        </p:txBody>
      </p:sp>
      <p:cxnSp>
        <p:nvCxnSpPr>
          <p:cNvPr id="2069" name="직선 화살표 연결선 2068">
            <a:extLst>
              <a:ext uri="{FF2B5EF4-FFF2-40B4-BE49-F238E27FC236}">
                <a16:creationId xmlns:a16="http://schemas.microsoft.com/office/drawing/2014/main" id="{EA126698-9356-46EE-CA3F-4E48AA7EA1A4}"/>
              </a:ext>
            </a:extLst>
          </p:cNvPr>
          <p:cNvCxnSpPr>
            <a:stCxn id="49" idx="2"/>
            <a:endCxn id="59" idx="0"/>
          </p:cNvCxnSpPr>
          <p:nvPr/>
        </p:nvCxnSpPr>
        <p:spPr>
          <a:xfrm flipH="1">
            <a:off x="2008564" y="5335789"/>
            <a:ext cx="7150" cy="325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직선 화살표 연결선 2070">
            <a:extLst>
              <a:ext uri="{FF2B5EF4-FFF2-40B4-BE49-F238E27FC236}">
                <a16:creationId xmlns:a16="http://schemas.microsoft.com/office/drawing/2014/main" id="{ED893BC7-65C6-184D-D773-0073BE1B9551}"/>
              </a:ext>
            </a:extLst>
          </p:cNvPr>
          <p:cNvCxnSpPr>
            <a:stCxn id="59" idx="3"/>
            <a:endCxn id="58" idx="1"/>
          </p:cNvCxnSpPr>
          <p:nvPr/>
        </p:nvCxnSpPr>
        <p:spPr>
          <a:xfrm flipV="1">
            <a:off x="2663787" y="5831813"/>
            <a:ext cx="655274" cy="1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직선 화살표 연결선 2073">
            <a:extLst>
              <a:ext uri="{FF2B5EF4-FFF2-40B4-BE49-F238E27FC236}">
                <a16:creationId xmlns:a16="http://schemas.microsoft.com/office/drawing/2014/main" id="{5D19F7A7-8230-159B-0789-EB953FE460FF}"/>
              </a:ext>
            </a:extLst>
          </p:cNvPr>
          <p:cNvCxnSpPr>
            <a:stCxn id="41" idx="3"/>
            <a:endCxn id="57" idx="1"/>
          </p:cNvCxnSpPr>
          <p:nvPr/>
        </p:nvCxnSpPr>
        <p:spPr>
          <a:xfrm flipV="1">
            <a:off x="5298378" y="4248305"/>
            <a:ext cx="49775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순서도: 수행의 시작/종료 68">
            <a:extLst>
              <a:ext uri="{FF2B5EF4-FFF2-40B4-BE49-F238E27FC236}">
                <a16:creationId xmlns:a16="http://schemas.microsoft.com/office/drawing/2014/main" id="{6892BFE2-E128-A40C-2611-B6ED419CB377}"/>
              </a:ext>
            </a:extLst>
          </p:cNvPr>
          <p:cNvSpPr/>
          <p:nvPr/>
        </p:nvSpPr>
        <p:spPr>
          <a:xfrm>
            <a:off x="5857293" y="5605465"/>
            <a:ext cx="1188132" cy="461929"/>
          </a:xfrm>
          <a:prstGeom prst="flowChartTerminator">
            <a:avLst/>
          </a:prstGeom>
          <a:solidFill>
            <a:srgbClr val="BA8C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게임 종료</a:t>
            </a:r>
            <a:r>
              <a:rPr lang="en-US" altLang="ko-KR" sz="12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lang="ko-KR" altLang="en-US" sz="12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2078" name="연결선: 꺾임 2077">
            <a:extLst>
              <a:ext uri="{FF2B5EF4-FFF2-40B4-BE49-F238E27FC236}">
                <a16:creationId xmlns:a16="http://schemas.microsoft.com/office/drawing/2014/main" id="{C0DC6D8A-3F6C-C07E-ABE1-01E26BF2C8F4}"/>
              </a:ext>
            </a:extLst>
          </p:cNvPr>
          <p:cNvCxnSpPr>
            <a:stCxn id="69" idx="3"/>
            <a:endCxn id="8" idx="3"/>
          </p:cNvCxnSpPr>
          <p:nvPr/>
        </p:nvCxnSpPr>
        <p:spPr>
          <a:xfrm flipH="1" flipV="1">
            <a:off x="2663787" y="2145217"/>
            <a:ext cx="4381638" cy="3691213"/>
          </a:xfrm>
          <a:prstGeom prst="bentConnector3">
            <a:avLst>
              <a:gd name="adj1" fmla="val -233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DCD41ED-1FC0-0A27-5953-275EC448F8E8}"/>
              </a:ext>
            </a:extLst>
          </p:cNvPr>
          <p:cNvCxnSpPr>
            <a:stCxn id="57" idx="2"/>
            <a:endCxn id="69" idx="0"/>
          </p:cNvCxnSpPr>
          <p:nvPr/>
        </p:nvCxnSpPr>
        <p:spPr>
          <a:xfrm>
            <a:off x="6451359" y="4432966"/>
            <a:ext cx="0" cy="1172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3ED8E52-7C07-CABA-0BBE-9F55CB5C5B48}"/>
              </a:ext>
            </a:extLst>
          </p:cNvPr>
          <p:cNvCxnSpPr>
            <a:stCxn id="58" idx="3"/>
            <a:endCxn id="69" idx="1"/>
          </p:cNvCxnSpPr>
          <p:nvPr/>
        </p:nvCxnSpPr>
        <p:spPr>
          <a:xfrm>
            <a:off x="4629507" y="5831813"/>
            <a:ext cx="1227786" cy="4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15F33F70-2902-44D5-7889-185DC9D38DA6}"/>
              </a:ext>
            </a:extLst>
          </p:cNvPr>
          <p:cNvSpPr txBox="1"/>
          <p:nvPr/>
        </p:nvSpPr>
        <p:spPr>
          <a:xfrm>
            <a:off x="1652735" y="5268449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Yes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89AF3DA-72E3-7553-EAAB-433F534B43C9}"/>
              </a:ext>
            </a:extLst>
          </p:cNvPr>
          <p:cNvSpPr txBox="1"/>
          <p:nvPr/>
        </p:nvSpPr>
        <p:spPr>
          <a:xfrm>
            <a:off x="5166117" y="3971306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Yes</a:t>
            </a:r>
            <a:endParaRPr lang="ko-KR" altLang="en-US" sz="12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746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[1/6]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16412A1-2BF6-1632-4781-046299230CA5}"/>
              </a:ext>
            </a:extLst>
          </p:cNvPr>
          <p:cNvCxnSpPr>
            <a:cxnSpLocks/>
          </p:cNvCxnSpPr>
          <p:nvPr/>
        </p:nvCxnSpPr>
        <p:spPr bwMode="auto">
          <a:xfrm>
            <a:off x="1187625" y="1906041"/>
            <a:ext cx="0" cy="504056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9F9B75E-F617-C4C0-F259-5E7FAE1E1086}"/>
              </a:ext>
            </a:extLst>
          </p:cNvPr>
          <p:cNvCxnSpPr/>
          <p:nvPr/>
        </p:nvCxnSpPr>
        <p:spPr bwMode="auto">
          <a:xfrm flipH="1">
            <a:off x="1187625" y="2397782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8" name="모서리가 둥근 직사각형 7">
            <a:extLst>
              <a:ext uri="{FF2B5EF4-FFF2-40B4-BE49-F238E27FC236}">
                <a16:creationId xmlns:a16="http://schemas.microsoft.com/office/drawing/2014/main" id="{33A0F27C-B187-2633-AE62-68EF25400587}"/>
              </a:ext>
            </a:extLst>
          </p:cNvPr>
          <p:cNvSpPr/>
          <p:nvPr/>
        </p:nvSpPr>
        <p:spPr bwMode="auto">
          <a:xfrm>
            <a:off x="971601" y="1432830"/>
            <a:ext cx="1080120" cy="474464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Main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9" name="모서리가 둥근 직사각형 44">
            <a:extLst>
              <a:ext uri="{FF2B5EF4-FFF2-40B4-BE49-F238E27FC236}">
                <a16:creationId xmlns:a16="http://schemas.microsoft.com/office/drawing/2014/main" id="{E4CB6501-4972-110F-F431-9D1A330DB587}"/>
              </a:ext>
            </a:extLst>
          </p:cNvPr>
          <p:cNvSpPr/>
          <p:nvPr/>
        </p:nvSpPr>
        <p:spPr bwMode="auto">
          <a:xfrm>
            <a:off x="1547665" y="2181758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start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2070" name="직선 연결선 2069">
            <a:extLst>
              <a:ext uri="{FF2B5EF4-FFF2-40B4-BE49-F238E27FC236}">
                <a16:creationId xmlns:a16="http://schemas.microsoft.com/office/drawing/2014/main" id="{712E178F-3E01-1722-BE05-5759780B30A5}"/>
              </a:ext>
            </a:extLst>
          </p:cNvPr>
          <p:cNvCxnSpPr>
            <a:cxnSpLocks/>
          </p:cNvCxnSpPr>
          <p:nvPr/>
        </p:nvCxnSpPr>
        <p:spPr bwMode="auto">
          <a:xfrm flipH="1">
            <a:off x="3573592" y="1904788"/>
            <a:ext cx="731" cy="286926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71" name="직선 연결선 2070">
            <a:extLst>
              <a:ext uri="{FF2B5EF4-FFF2-40B4-BE49-F238E27FC236}">
                <a16:creationId xmlns:a16="http://schemas.microsoft.com/office/drawing/2014/main" id="{0BEAF8A9-1127-4F0F-C962-971C97B40670}"/>
              </a:ext>
            </a:extLst>
          </p:cNvPr>
          <p:cNvCxnSpPr/>
          <p:nvPr/>
        </p:nvCxnSpPr>
        <p:spPr bwMode="auto">
          <a:xfrm flipH="1">
            <a:off x="3574323" y="2396529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72" name="모서리가 둥근 직사각형 7">
            <a:extLst>
              <a:ext uri="{FF2B5EF4-FFF2-40B4-BE49-F238E27FC236}">
                <a16:creationId xmlns:a16="http://schemas.microsoft.com/office/drawing/2014/main" id="{C1224998-8E23-077B-A969-DE5BC14D69B1}"/>
              </a:ext>
            </a:extLst>
          </p:cNvPr>
          <p:cNvSpPr/>
          <p:nvPr/>
        </p:nvSpPr>
        <p:spPr bwMode="auto">
          <a:xfrm>
            <a:off x="3358299" y="1432830"/>
            <a:ext cx="1080120" cy="474464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User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073" name="모서리가 둥근 직사각형 44">
            <a:extLst>
              <a:ext uri="{FF2B5EF4-FFF2-40B4-BE49-F238E27FC236}">
                <a16:creationId xmlns:a16="http://schemas.microsoft.com/office/drawing/2014/main" id="{65FDF738-F1F7-FE68-2E33-B6FA933EF059}"/>
              </a:ext>
            </a:extLst>
          </p:cNvPr>
          <p:cNvSpPr/>
          <p:nvPr/>
        </p:nvSpPr>
        <p:spPr bwMode="auto">
          <a:xfrm>
            <a:off x="3934363" y="2180505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Move</a:t>
            </a:r>
          </a:p>
        </p:txBody>
      </p:sp>
      <p:cxnSp>
        <p:nvCxnSpPr>
          <p:cNvPr id="2074" name="직선 연결선 2073">
            <a:extLst>
              <a:ext uri="{FF2B5EF4-FFF2-40B4-BE49-F238E27FC236}">
                <a16:creationId xmlns:a16="http://schemas.microsoft.com/office/drawing/2014/main" id="{D66B520F-DFCF-DF02-28C2-D30AA1DE4686}"/>
              </a:ext>
            </a:extLst>
          </p:cNvPr>
          <p:cNvCxnSpPr/>
          <p:nvPr/>
        </p:nvCxnSpPr>
        <p:spPr bwMode="auto">
          <a:xfrm flipH="1">
            <a:off x="3563888" y="2973846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75" name="모서리가 둥근 직사각형 44">
            <a:extLst>
              <a:ext uri="{FF2B5EF4-FFF2-40B4-BE49-F238E27FC236}">
                <a16:creationId xmlns:a16="http://schemas.microsoft.com/office/drawing/2014/main" id="{34D0F94D-F7F5-2E63-0BC9-EBCF29F774EB}"/>
              </a:ext>
            </a:extLst>
          </p:cNvPr>
          <p:cNvSpPr/>
          <p:nvPr/>
        </p:nvSpPr>
        <p:spPr bwMode="auto">
          <a:xfrm>
            <a:off x="3923928" y="2757822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Turn</a:t>
            </a:r>
          </a:p>
        </p:txBody>
      </p:sp>
      <p:cxnSp>
        <p:nvCxnSpPr>
          <p:cNvPr id="2076" name="직선 연결선 2075">
            <a:extLst>
              <a:ext uri="{FF2B5EF4-FFF2-40B4-BE49-F238E27FC236}">
                <a16:creationId xmlns:a16="http://schemas.microsoft.com/office/drawing/2014/main" id="{0864DBA9-10A7-1B88-93EE-07687BB5730C}"/>
              </a:ext>
            </a:extLst>
          </p:cNvPr>
          <p:cNvCxnSpPr/>
          <p:nvPr/>
        </p:nvCxnSpPr>
        <p:spPr bwMode="auto">
          <a:xfrm flipH="1">
            <a:off x="3563888" y="3549910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77" name="모서리가 둥근 직사각형 44">
            <a:extLst>
              <a:ext uri="{FF2B5EF4-FFF2-40B4-BE49-F238E27FC236}">
                <a16:creationId xmlns:a16="http://schemas.microsoft.com/office/drawing/2014/main" id="{18B4EBD1-80BD-F3FA-7401-C62AE6163DEA}"/>
              </a:ext>
            </a:extLst>
          </p:cNvPr>
          <p:cNvSpPr/>
          <p:nvPr/>
        </p:nvSpPr>
        <p:spPr bwMode="auto">
          <a:xfrm>
            <a:off x="3923928" y="3333886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Jump</a:t>
            </a:r>
          </a:p>
        </p:txBody>
      </p:sp>
      <p:cxnSp>
        <p:nvCxnSpPr>
          <p:cNvPr id="2078" name="직선 연결선 2077">
            <a:extLst>
              <a:ext uri="{FF2B5EF4-FFF2-40B4-BE49-F238E27FC236}">
                <a16:creationId xmlns:a16="http://schemas.microsoft.com/office/drawing/2014/main" id="{E1FA9034-F365-735B-5C27-E5CA729708F8}"/>
              </a:ext>
            </a:extLst>
          </p:cNvPr>
          <p:cNvCxnSpPr/>
          <p:nvPr/>
        </p:nvCxnSpPr>
        <p:spPr bwMode="auto">
          <a:xfrm flipH="1">
            <a:off x="3563888" y="4774048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79" name="모서리가 둥근 직사각형 44">
            <a:extLst>
              <a:ext uri="{FF2B5EF4-FFF2-40B4-BE49-F238E27FC236}">
                <a16:creationId xmlns:a16="http://schemas.microsoft.com/office/drawing/2014/main" id="{7C933B4A-15DB-30F6-1D45-1A1B8F13F06F}"/>
              </a:ext>
            </a:extLst>
          </p:cNvPr>
          <p:cNvSpPr/>
          <p:nvPr/>
        </p:nvSpPr>
        <p:spPr bwMode="auto">
          <a:xfrm>
            <a:off x="3923928" y="4558023"/>
            <a:ext cx="1584176" cy="547215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Flashlight On/Off</a:t>
            </a:r>
          </a:p>
        </p:txBody>
      </p:sp>
      <p:cxnSp>
        <p:nvCxnSpPr>
          <p:cNvPr id="2081" name="직선 연결선 2080">
            <a:extLst>
              <a:ext uri="{FF2B5EF4-FFF2-40B4-BE49-F238E27FC236}">
                <a16:creationId xmlns:a16="http://schemas.microsoft.com/office/drawing/2014/main" id="{112FC91A-E1CD-87EB-17E1-4782BBFBA4AF}"/>
              </a:ext>
            </a:extLst>
          </p:cNvPr>
          <p:cNvCxnSpPr>
            <a:cxnSpLocks/>
          </p:cNvCxnSpPr>
          <p:nvPr/>
        </p:nvCxnSpPr>
        <p:spPr bwMode="auto">
          <a:xfrm flipH="1">
            <a:off x="5940154" y="1902282"/>
            <a:ext cx="10435" cy="2221186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82" name="직선 연결선 2081">
            <a:extLst>
              <a:ext uri="{FF2B5EF4-FFF2-40B4-BE49-F238E27FC236}">
                <a16:creationId xmlns:a16="http://schemas.microsoft.com/office/drawing/2014/main" id="{BCC6EAD7-0C3D-89FB-93D7-5030B042C22B}"/>
              </a:ext>
            </a:extLst>
          </p:cNvPr>
          <p:cNvCxnSpPr/>
          <p:nvPr/>
        </p:nvCxnSpPr>
        <p:spPr bwMode="auto">
          <a:xfrm flipH="1">
            <a:off x="5950589" y="2394023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83" name="모서리가 둥근 직사각형 7">
            <a:extLst>
              <a:ext uri="{FF2B5EF4-FFF2-40B4-BE49-F238E27FC236}">
                <a16:creationId xmlns:a16="http://schemas.microsoft.com/office/drawing/2014/main" id="{81B7DA01-C34E-56D1-3923-021FFC5F8D60}"/>
              </a:ext>
            </a:extLst>
          </p:cNvPr>
          <p:cNvSpPr/>
          <p:nvPr/>
        </p:nvSpPr>
        <p:spPr bwMode="auto">
          <a:xfrm>
            <a:off x="5734565" y="1430324"/>
            <a:ext cx="1080120" cy="474464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Zombie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084" name="모서리가 둥근 직사각형 44">
            <a:extLst>
              <a:ext uri="{FF2B5EF4-FFF2-40B4-BE49-F238E27FC236}">
                <a16:creationId xmlns:a16="http://schemas.microsoft.com/office/drawing/2014/main" id="{86E28299-ADE6-2D6E-2EAA-A82DE7AACC69}"/>
              </a:ext>
            </a:extLst>
          </p:cNvPr>
          <p:cNvSpPr/>
          <p:nvPr/>
        </p:nvSpPr>
        <p:spPr bwMode="auto">
          <a:xfrm>
            <a:off x="6310629" y="2177999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Walk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2085" name="직선 연결선 2084">
            <a:extLst>
              <a:ext uri="{FF2B5EF4-FFF2-40B4-BE49-F238E27FC236}">
                <a16:creationId xmlns:a16="http://schemas.microsoft.com/office/drawing/2014/main" id="{339BB1FE-74B5-607B-601B-A91C2CF7391A}"/>
              </a:ext>
            </a:extLst>
          </p:cNvPr>
          <p:cNvCxnSpPr/>
          <p:nvPr/>
        </p:nvCxnSpPr>
        <p:spPr bwMode="auto">
          <a:xfrm flipH="1">
            <a:off x="5940154" y="2971340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86" name="모서리가 둥근 직사각형 44">
            <a:extLst>
              <a:ext uri="{FF2B5EF4-FFF2-40B4-BE49-F238E27FC236}">
                <a16:creationId xmlns:a16="http://schemas.microsoft.com/office/drawing/2014/main" id="{B8DB7F89-D942-F88B-F7AA-A880925289D4}"/>
              </a:ext>
            </a:extLst>
          </p:cNvPr>
          <p:cNvSpPr/>
          <p:nvPr/>
        </p:nvSpPr>
        <p:spPr bwMode="auto">
          <a:xfrm>
            <a:off x="6300194" y="2755316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R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un</a:t>
            </a:r>
          </a:p>
        </p:txBody>
      </p:sp>
      <p:cxnSp>
        <p:nvCxnSpPr>
          <p:cNvPr id="2087" name="직선 연결선 2086">
            <a:extLst>
              <a:ext uri="{FF2B5EF4-FFF2-40B4-BE49-F238E27FC236}">
                <a16:creationId xmlns:a16="http://schemas.microsoft.com/office/drawing/2014/main" id="{CD104581-EE20-D96F-4D5E-CF017F893EFD}"/>
              </a:ext>
            </a:extLst>
          </p:cNvPr>
          <p:cNvCxnSpPr/>
          <p:nvPr/>
        </p:nvCxnSpPr>
        <p:spPr bwMode="auto">
          <a:xfrm flipH="1">
            <a:off x="5940154" y="3547404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88" name="모서리가 둥근 직사각형 44">
            <a:extLst>
              <a:ext uri="{FF2B5EF4-FFF2-40B4-BE49-F238E27FC236}">
                <a16:creationId xmlns:a16="http://schemas.microsoft.com/office/drawing/2014/main" id="{B1D333E5-FFB2-B8E9-2C9F-C4572E06E015}"/>
              </a:ext>
            </a:extLst>
          </p:cNvPr>
          <p:cNvSpPr/>
          <p:nvPr/>
        </p:nvSpPr>
        <p:spPr bwMode="auto">
          <a:xfrm>
            <a:off x="6300194" y="3331380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Attack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cxnSp>
        <p:nvCxnSpPr>
          <p:cNvPr id="2089" name="직선 연결선 2088">
            <a:extLst>
              <a:ext uri="{FF2B5EF4-FFF2-40B4-BE49-F238E27FC236}">
                <a16:creationId xmlns:a16="http://schemas.microsoft.com/office/drawing/2014/main" id="{645241C5-C43D-A156-8B5B-EBE528B24B9A}"/>
              </a:ext>
            </a:extLst>
          </p:cNvPr>
          <p:cNvCxnSpPr/>
          <p:nvPr/>
        </p:nvCxnSpPr>
        <p:spPr bwMode="auto">
          <a:xfrm flipH="1">
            <a:off x="5940154" y="4123468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90" name="모서리가 둥근 직사각형 44">
            <a:extLst>
              <a:ext uri="{FF2B5EF4-FFF2-40B4-BE49-F238E27FC236}">
                <a16:creationId xmlns:a16="http://schemas.microsoft.com/office/drawing/2014/main" id="{A33ECC71-3C95-6A6A-B9B3-A2C2553A956C}"/>
              </a:ext>
            </a:extLst>
          </p:cNvPr>
          <p:cNvSpPr/>
          <p:nvPr/>
        </p:nvSpPr>
        <p:spPr bwMode="auto">
          <a:xfrm>
            <a:off x="6300193" y="3907443"/>
            <a:ext cx="2088231" cy="547215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Move the specified range</a:t>
            </a:r>
          </a:p>
        </p:txBody>
      </p:sp>
      <p:cxnSp>
        <p:nvCxnSpPr>
          <p:cNvPr id="2091" name="직선 연결선 2090">
            <a:extLst>
              <a:ext uri="{FF2B5EF4-FFF2-40B4-BE49-F238E27FC236}">
                <a16:creationId xmlns:a16="http://schemas.microsoft.com/office/drawing/2014/main" id="{F3103473-6657-D4C1-A1A4-A9D7B8D174F0}"/>
              </a:ext>
            </a:extLst>
          </p:cNvPr>
          <p:cNvCxnSpPr/>
          <p:nvPr/>
        </p:nvCxnSpPr>
        <p:spPr bwMode="auto">
          <a:xfrm flipH="1">
            <a:off x="3563888" y="4169134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92" name="모서리가 둥근 직사각형 44">
            <a:extLst>
              <a:ext uri="{FF2B5EF4-FFF2-40B4-BE49-F238E27FC236}">
                <a16:creationId xmlns:a16="http://schemas.microsoft.com/office/drawing/2014/main" id="{325DAF93-1F29-4F8B-3485-A2AA722D6EE0}"/>
              </a:ext>
            </a:extLst>
          </p:cNvPr>
          <p:cNvSpPr/>
          <p:nvPr/>
        </p:nvSpPr>
        <p:spPr bwMode="auto">
          <a:xfrm>
            <a:off x="3923928" y="3953110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HP UI</a:t>
            </a:r>
          </a:p>
        </p:txBody>
      </p:sp>
      <p:cxnSp>
        <p:nvCxnSpPr>
          <p:cNvPr id="2097" name="직선 연결선 2096">
            <a:extLst>
              <a:ext uri="{FF2B5EF4-FFF2-40B4-BE49-F238E27FC236}">
                <a16:creationId xmlns:a16="http://schemas.microsoft.com/office/drawing/2014/main" id="{5839AD26-9745-6CBA-E320-7E77482DC5D6}"/>
              </a:ext>
            </a:extLst>
          </p:cNvPr>
          <p:cNvCxnSpPr>
            <a:cxnSpLocks/>
          </p:cNvCxnSpPr>
          <p:nvPr/>
        </p:nvCxnSpPr>
        <p:spPr bwMode="auto">
          <a:xfrm>
            <a:off x="1187625" y="3634233"/>
            <a:ext cx="0" cy="2219933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98" name="직선 연결선 2097">
            <a:extLst>
              <a:ext uri="{FF2B5EF4-FFF2-40B4-BE49-F238E27FC236}">
                <a16:creationId xmlns:a16="http://schemas.microsoft.com/office/drawing/2014/main" id="{B0972F9E-4361-FCDC-58F0-EE7E6A03EA1A}"/>
              </a:ext>
            </a:extLst>
          </p:cNvPr>
          <p:cNvCxnSpPr/>
          <p:nvPr/>
        </p:nvCxnSpPr>
        <p:spPr bwMode="auto">
          <a:xfrm flipH="1">
            <a:off x="1187625" y="4125974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99" name="모서리가 둥근 직사각형 7">
            <a:extLst>
              <a:ext uri="{FF2B5EF4-FFF2-40B4-BE49-F238E27FC236}">
                <a16:creationId xmlns:a16="http://schemas.microsoft.com/office/drawing/2014/main" id="{63F3AC41-C201-AF2B-E973-D8CDFFCE31C9}"/>
              </a:ext>
            </a:extLst>
          </p:cNvPr>
          <p:cNvSpPr/>
          <p:nvPr/>
        </p:nvSpPr>
        <p:spPr bwMode="auto">
          <a:xfrm>
            <a:off x="971600" y="3161022"/>
            <a:ext cx="1583445" cy="474464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Other than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100" name="모서리가 둥근 직사각형 44">
            <a:extLst>
              <a:ext uri="{FF2B5EF4-FFF2-40B4-BE49-F238E27FC236}">
                <a16:creationId xmlns:a16="http://schemas.microsoft.com/office/drawing/2014/main" id="{BFF49924-9FAB-1ABF-43D8-C3B5FEEDBB39}"/>
              </a:ext>
            </a:extLst>
          </p:cNvPr>
          <p:cNvSpPr/>
          <p:nvPr/>
        </p:nvSpPr>
        <p:spPr bwMode="auto">
          <a:xfrm>
            <a:off x="1547665" y="3909950"/>
            <a:ext cx="108012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K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ey</a:t>
            </a:r>
          </a:p>
        </p:txBody>
      </p:sp>
      <p:cxnSp>
        <p:nvCxnSpPr>
          <p:cNvPr id="2101" name="직선 연결선 2100">
            <a:extLst>
              <a:ext uri="{FF2B5EF4-FFF2-40B4-BE49-F238E27FC236}">
                <a16:creationId xmlns:a16="http://schemas.microsoft.com/office/drawing/2014/main" id="{2A217CA3-795F-08D3-F84B-050EC226E7DE}"/>
              </a:ext>
            </a:extLst>
          </p:cNvPr>
          <p:cNvCxnSpPr/>
          <p:nvPr/>
        </p:nvCxnSpPr>
        <p:spPr bwMode="auto">
          <a:xfrm flipH="1">
            <a:off x="1187625" y="5854166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102" name="모서리가 둥근 직사각형 44">
            <a:extLst>
              <a:ext uri="{FF2B5EF4-FFF2-40B4-BE49-F238E27FC236}">
                <a16:creationId xmlns:a16="http://schemas.microsoft.com/office/drawing/2014/main" id="{6AFE5CB1-9A57-D3D2-3784-50E8112ABF68}"/>
              </a:ext>
            </a:extLst>
          </p:cNvPr>
          <p:cNvSpPr/>
          <p:nvPr/>
        </p:nvSpPr>
        <p:spPr bwMode="auto">
          <a:xfrm>
            <a:off x="1547665" y="5638142"/>
            <a:ext cx="1872208" cy="691232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A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utomatic door animation</a:t>
            </a:r>
          </a:p>
        </p:txBody>
      </p:sp>
      <p:cxnSp>
        <p:nvCxnSpPr>
          <p:cNvPr id="2103" name="직선 연결선 2102">
            <a:extLst>
              <a:ext uri="{FF2B5EF4-FFF2-40B4-BE49-F238E27FC236}">
                <a16:creationId xmlns:a16="http://schemas.microsoft.com/office/drawing/2014/main" id="{B4586606-1C77-8C40-9D0D-6C8AB9C05B30}"/>
              </a:ext>
            </a:extLst>
          </p:cNvPr>
          <p:cNvCxnSpPr/>
          <p:nvPr/>
        </p:nvCxnSpPr>
        <p:spPr bwMode="auto">
          <a:xfrm flipH="1">
            <a:off x="1187625" y="5278102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104" name="모서리가 둥근 직사각형 44">
            <a:extLst>
              <a:ext uri="{FF2B5EF4-FFF2-40B4-BE49-F238E27FC236}">
                <a16:creationId xmlns:a16="http://schemas.microsoft.com/office/drawing/2014/main" id="{3FA72834-E9FE-A780-3E9F-F820904C9B6A}"/>
              </a:ext>
            </a:extLst>
          </p:cNvPr>
          <p:cNvSpPr/>
          <p:nvPr/>
        </p:nvSpPr>
        <p:spPr bwMode="auto">
          <a:xfrm>
            <a:off x="1547665" y="5062078"/>
            <a:ext cx="1440160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Popup UI</a:t>
            </a:r>
          </a:p>
        </p:txBody>
      </p:sp>
      <p:cxnSp>
        <p:nvCxnSpPr>
          <p:cNvPr id="2106" name="직선 연결선 2105">
            <a:extLst>
              <a:ext uri="{FF2B5EF4-FFF2-40B4-BE49-F238E27FC236}">
                <a16:creationId xmlns:a16="http://schemas.microsoft.com/office/drawing/2014/main" id="{19710134-B1D3-12F8-3019-1116C70BF249}"/>
              </a:ext>
            </a:extLst>
          </p:cNvPr>
          <p:cNvCxnSpPr/>
          <p:nvPr/>
        </p:nvCxnSpPr>
        <p:spPr bwMode="auto">
          <a:xfrm flipH="1">
            <a:off x="1187625" y="4702038"/>
            <a:ext cx="350336" cy="0"/>
          </a:xfrm>
          <a:prstGeom prst="line">
            <a:avLst/>
          </a:prstGeom>
          <a:ln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107" name="모서리가 둥근 직사각형 44">
            <a:extLst>
              <a:ext uri="{FF2B5EF4-FFF2-40B4-BE49-F238E27FC236}">
                <a16:creationId xmlns:a16="http://schemas.microsoft.com/office/drawing/2014/main" id="{6B0627F1-F93F-F8B6-1BF7-093B64476830}"/>
              </a:ext>
            </a:extLst>
          </p:cNvPr>
          <p:cNvSpPr/>
          <p:nvPr/>
        </p:nvSpPr>
        <p:spPr bwMode="auto">
          <a:xfrm>
            <a:off x="1547664" y="4486014"/>
            <a:ext cx="1664423" cy="403200"/>
          </a:xfrm>
          <a:prstGeom prst="roundRect">
            <a:avLst/>
          </a:prstGeom>
          <a:solidFill>
            <a:srgbClr val="FFE181"/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400" dirty="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Escape portal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2689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시스템 주요 기능</a:t>
            </a:r>
            <a:r>
              <a:rPr lang="en-US" altLang="ko-KR" sz="32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[2/6]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F7791B-4A49-E681-C7FF-737A7EEA6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84" y="1340768"/>
            <a:ext cx="5544616" cy="30610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4AF87B-39EB-BEAE-D45D-2F06E5DEA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256" y="1914286"/>
            <a:ext cx="5544616" cy="30294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94B5750-64E9-BAEF-F538-C1A8168E8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3396" y="2842015"/>
            <a:ext cx="5467076" cy="308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1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_Simple01">
  <a:themeElements>
    <a:clrScheme name="New_Simple01">
      <a:dk1>
        <a:sysClr val="windowText" lastClr="000000"/>
      </a:dk1>
      <a:lt1>
        <a:sysClr val="window" lastClr="FFFFFF"/>
      </a:lt1>
      <a:dk2>
        <a:srgbClr val="562B71"/>
      </a:dk2>
      <a:lt2>
        <a:srgbClr val="DFF0F7"/>
      </a:lt2>
      <a:accent1>
        <a:srgbClr val="6BA2DF"/>
      </a:accent1>
      <a:accent2>
        <a:srgbClr val="C0504D"/>
      </a:accent2>
      <a:accent3>
        <a:srgbClr val="9BBB59"/>
      </a:accent3>
      <a:accent4>
        <a:srgbClr val="8064A2"/>
      </a:accent4>
      <a:accent5>
        <a:srgbClr val="AA5E74"/>
      </a:accent5>
      <a:accent6>
        <a:srgbClr val="EF9031"/>
      </a:accent6>
      <a:hlink>
        <a:srgbClr val="FF0000"/>
      </a:hlink>
      <a:folHlink>
        <a:srgbClr val="92D050"/>
      </a:folHlink>
    </a:clrScheme>
    <a:fontScheme name="New_Simple01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ew_Simple01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hade val="100000"/>
                <a:satMod val="165000"/>
              </a:schemeClr>
            </a:gs>
            <a:gs pos="55000">
              <a:schemeClr val="phClr">
                <a:tint val="83000"/>
                <a:shade val="100000"/>
                <a:satMod val="155000"/>
              </a:schemeClr>
            </a:gs>
            <a:gs pos="100000">
              <a:schemeClr val="phClr">
                <a:shade val="85000"/>
                <a:satMod val="100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20040000"/>
            </a:lightRig>
          </a:scene3d>
          <a:sp3d contourW="12700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hueMod val="105000"/>
                <a:satMod val="250000"/>
              </a:schemeClr>
            </a:gs>
            <a:gs pos="100000">
              <a:schemeClr val="phClr">
                <a:tint val="95000"/>
                <a:shade val="100000"/>
                <a:satMod val="200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4000"/>
                <a:satMod val="200000"/>
              </a:schemeClr>
            </a:gs>
            <a:gs pos="100000">
              <a:schemeClr val="phClr">
                <a:shade val="70000"/>
                <a:satMod val="200000"/>
              </a:schemeClr>
            </a:gs>
          </a:gsLst>
          <a:path path="circle">
            <a:fillToRect l="40000" r="40000" b="6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8564</TotalTime>
  <Words>441</Words>
  <Application>Microsoft Office PowerPoint</Application>
  <PresentationFormat>화면 슬라이드 쇼(4:3)</PresentationFormat>
  <Paragraphs>134</Paragraphs>
  <Slides>14</Slides>
  <Notes>14</Notes>
  <HiddenSlides>0</HiddenSlides>
  <MMClips>0</MMClips>
  <ScaleCrop>false</ScaleCrop>
  <HeadingPairs>
    <vt:vector size="8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9" baseType="lpstr">
      <vt:lpstr>G마켓 산스 Bold</vt:lpstr>
      <vt:lpstr>G마켓 산스 Medium</vt:lpstr>
      <vt:lpstr>HY견고딕</vt:lpstr>
      <vt:lpstr>맑은 고딕</vt:lpstr>
      <vt:lpstr>Arial</vt:lpstr>
      <vt:lpstr>Calibri</vt:lpstr>
      <vt:lpstr>Calibri Light</vt:lpstr>
      <vt:lpstr>Tw Cen MT</vt:lpstr>
      <vt:lpstr>Vani</vt:lpstr>
      <vt:lpstr>Verdana</vt:lpstr>
      <vt:lpstr>Wingdings 2</vt:lpstr>
      <vt:lpstr>Wingdings 3</vt:lpstr>
      <vt:lpstr>HDOfficeLightV0</vt:lpstr>
      <vt:lpstr>New_Simple01</vt:lpstr>
      <vt:lpstr>Image</vt:lpstr>
      <vt:lpstr>Zombie_Run</vt:lpstr>
      <vt:lpstr>목차</vt:lpstr>
      <vt:lpstr>프로젝트 개요 [1/2]</vt:lpstr>
      <vt:lpstr>프로젝트 개요 [2/2]</vt:lpstr>
      <vt:lpstr>시스템 요구분석</vt:lpstr>
      <vt:lpstr>개발 환경</vt:lpstr>
      <vt:lpstr>프로젝트 플로우</vt:lpstr>
      <vt:lpstr>시스템 주요 기능[1/6]</vt:lpstr>
      <vt:lpstr>시스템 주요 기능[2/6]</vt:lpstr>
      <vt:lpstr>시스템 주요 기능[3/6]</vt:lpstr>
      <vt:lpstr>시스템 주요 기능[4/6]</vt:lpstr>
      <vt:lpstr>시스템 주요 기능[5/6]</vt:lpstr>
      <vt:lpstr>시스템 주요 기능[6/6]</vt:lpstr>
      <vt:lpstr>감사합니다</vt:lpstr>
    </vt:vector>
  </TitlesOfParts>
  <Company>KR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DESKTOP</dc:creator>
  <cp:lastModifiedBy>현민 서</cp:lastModifiedBy>
  <cp:revision>767</cp:revision>
  <dcterms:created xsi:type="dcterms:W3CDTF">2009-05-26T07:01:49Z</dcterms:created>
  <dcterms:modified xsi:type="dcterms:W3CDTF">2024-01-08T06:31:42Z</dcterms:modified>
</cp:coreProperties>
</file>

<file path=docProps/thumbnail.jpeg>
</file>